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57" r:id="rId3"/>
    <p:sldId id="258" r:id="rId4"/>
    <p:sldId id="259" r:id="rId5"/>
    <p:sldId id="260" r:id="rId6"/>
    <p:sldId id="262" r:id="rId7"/>
    <p:sldId id="263" r:id="rId8"/>
    <p:sldId id="271" r:id="rId9"/>
    <p:sldId id="272" r:id="rId10"/>
    <p:sldId id="273" r:id="rId11"/>
    <p:sldId id="274" r:id="rId12"/>
    <p:sldId id="275" r:id="rId13"/>
    <p:sldId id="261" r:id="rId14"/>
    <p:sldId id="264" r:id="rId15"/>
    <p:sldId id="265" r:id="rId16"/>
    <p:sldId id="266" r:id="rId17"/>
    <p:sldId id="267" r:id="rId18"/>
    <p:sldId id="268" r:id="rId19"/>
    <p:sldId id="269" r:id="rId20"/>
    <p:sldId id="270" r:id="rId21"/>
  </p:sldIdLst>
  <p:sldSz cx="9144000" cy="5143500" type="screen16x9"/>
  <p:notesSz cx="6858000" cy="9144000"/>
  <p:embeddedFontLst>
    <p:embeddedFont>
      <p:font typeface="Comic Sans MS" panose="030F0702030302020204" pitchFamily="66"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Montserrat" panose="020B0604020202020204"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9c45342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99838f057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f99838f057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could in theory will be able to detect the emotions of a still picture using image analysis. This and the next output pic depicts the emotion analysis from the still images of the face of people.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f99838f05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f99838f05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99838f057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99838f057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chemeClr val="dk1"/>
                </a:solidFill>
              </a:rPr>
              <a:t>1.</a:t>
            </a:r>
            <a:r>
              <a:rPr lang="en">
                <a:solidFill>
                  <a:schemeClr val="dk1"/>
                </a:solidFill>
              </a:rPr>
              <a:t>This is a big question now a days as every project should be made to help society in some manner. Our project is same in that prospect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00">
                <a:solidFill>
                  <a:schemeClr val="dk1"/>
                </a:solidFill>
              </a:rPr>
              <a:t>2.</a:t>
            </a:r>
            <a:r>
              <a:rPr lang="en">
                <a:solidFill>
                  <a:schemeClr val="dk1"/>
                </a:solidFill>
              </a:rPr>
              <a:t>Reducing Stress : It will help society in controlling their emotions as we all know we can reduce stress just by making a smile.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00">
                <a:solidFill>
                  <a:schemeClr val="dk1"/>
                </a:solidFill>
              </a:rPr>
              <a:t>3.</a:t>
            </a:r>
            <a:r>
              <a:rPr lang="en">
                <a:solidFill>
                  <a:schemeClr val="dk1"/>
                </a:solidFill>
              </a:rPr>
              <a:t>Making More Smile: Sometimes we just need someone to remind us to smile more which this can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5b09a965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Emotions Affect almost every actions that we perform .</a:t>
            </a:r>
            <a:endParaRPr/>
          </a:p>
          <a:p>
            <a:pPr marL="0" lvl="0" indent="0" algn="l" rtl="0">
              <a:spcBef>
                <a:spcPts val="0"/>
              </a:spcBef>
              <a:spcAft>
                <a:spcPts val="0"/>
              </a:spcAft>
              <a:buNone/>
            </a:pPr>
            <a:r>
              <a:rPr lang="en"/>
              <a:t>It also affects our mental health.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933c8c4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our gantt chart for this project showing the progress of the project from planning to completion and follow up for maintenance.</a:t>
            </a:r>
            <a:endParaRPr/>
          </a:p>
          <a:p>
            <a:pPr marL="0" lvl="0" indent="0" algn="l" rtl="0">
              <a:spcBef>
                <a:spcPts val="0"/>
              </a:spcBef>
              <a:spcAft>
                <a:spcPts val="0"/>
              </a:spcAft>
              <a:buNone/>
            </a:pPr>
            <a:r>
              <a:rPr lang="en"/>
              <a:t>The duration of this project is from Sept to December 2nd week.</a:t>
            </a:r>
            <a:endParaRPr/>
          </a:p>
          <a:p>
            <a:pPr marL="0" lvl="0" indent="0" algn="l" rtl="0">
              <a:spcBef>
                <a:spcPts val="0"/>
              </a:spcBef>
              <a:spcAft>
                <a:spcPts val="0"/>
              </a:spcAft>
              <a:buNone/>
            </a:pPr>
            <a:r>
              <a:rPr lang="en"/>
              <a:t>We have already completed the planning and research phase of this project</a:t>
            </a:r>
            <a:endParaRPr/>
          </a:p>
          <a:p>
            <a:pPr marL="0" lvl="0" indent="0" algn="l" rtl="0">
              <a:spcBef>
                <a:spcPts val="0"/>
              </a:spcBef>
              <a:spcAft>
                <a:spcPts val="0"/>
              </a:spcAft>
              <a:buNone/>
            </a:pPr>
            <a:r>
              <a:rPr lang="en"/>
              <a:t>Documentation is still ongoing as initial synopsis and srs are done</a:t>
            </a:r>
            <a:endParaRPr/>
          </a:p>
          <a:p>
            <a:pPr marL="0" lvl="0" indent="0" algn="l" rtl="0">
              <a:spcBef>
                <a:spcPts val="0"/>
              </a:spcBef>
              <a:spcAft>
                <a:spcPts val="0"/>
              </a:spcAft>
              <a:buNone/>
            </a:pPr>
            <a:r>
              <a:rPr lang="en"/>
              <a:t>We’ll be starting the coding of this project after the holidays . probably from the 2nd week of nov</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f99838f057_1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f99838f057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99838f05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99838f05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f99838f05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f99838f05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9090756a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In this project we develop our own mood detection system that addresses this challenge.</a:t>
            </a:r>
            <a:endParaRPr/>
          </a:p>
          <a:p>
            <a:pPr marL="0" lvl="0" indent="0" algn="l" rtl="0">
              <a:lnSpc>
                <a:spcPct val="115000"/>
              </a:lnSpc>
              <a:spcBef>
                <a:spcPts val="1000"/>
              </a:spcBef>
              <a:spcAft>
                <a:spcPts val="0"/>
              </a:spcAft>
              <a:buNone/>
            </a:pPr>
            <a:r>
              <a:rPr lang="en"/>
              <a:t>SVM - In machine learning, support-vector machines are supervised learning models with associated learning algorithms that analyze data for classification and regression analysis.</a:t>
            </a:r>
            <a:endParaRPr/>
          </a:p>
          <a:p>
            <a:pPr marL="0" lvl="0" indent="0" algn="l" rtl="0">
              <a:lnSpc>
                <a:spcPct val="115000"/>
              </a:lnSpc>
              <a:spcBef>
                <a:spcPts val="1000"/>
              </a:spcBef>
              <a:spcAft>
                <a:spcPts val="1000"/>
              </a:spcAft>
              <a:buClr>
                <a:schemeClr val="dk1"/>
              </a:buClr>
              <a:buSzPts val="1100"/>
              <a:buFont typeface="Arial"/>
              <a:buNone/>
            </a:pP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f99838f057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f99838f057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fa0fa0681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fa0fa0681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e9090756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how our finished project could look like. It is doing a live emotion analysis using the webcam of a laptop or computer.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3"/>
          <p:cNvGrpSpPr/>
          <p:nvPr/>
        </p:nvGrpSpPr>
        <p:grpSpPr>
          <a:xfrm>
            <a:off x="2105247" y="1"/>
            <a:ext cx="7038765" cy="5138761"/>
            <a:chOff x="3388636" y="43347"/>
            <a:chExt cx="5755327" cy="4201767"/>
          </a:xfrm>
        </p:grpSpPr>
        <p:sp>
          <p:nvSpPr>
            <p:cNvPr id="133" name="Google Shape;133;p13"/>
            <p:cNvSpPr/>
            <p:nvPr/>
          </p:nvSpPr>
          <p:spPr>
            <a:xfrm>
              <a:off x="3837147"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4285658"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4734169"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5182681"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631192"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6079703"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6528215"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6976726"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7425229"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7873740"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8322251"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8770763"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837147"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4285658"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4734169"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5182681"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5631192"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6079703"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6528215"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6976726"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7425229"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7873740"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8322251"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8770763"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3837147"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4285658"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4734169"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5182681"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5631192"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6079703"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6528215"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6976726"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7425229"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7873740"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8322251"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8770763"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388636"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3837147"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4285658"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4734169"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5182681"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5631192"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6079703"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6528215"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6976726"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7425229"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7873740"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8322251"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8770763"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3388636"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3837147"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4285658"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4734169" y="4336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5182681"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5631192"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6079703"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6528215"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6976726"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7425229"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7873740"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8322251"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8770763"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3837147"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4285658"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4734169"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5182681"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5631192"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6079703"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6528215"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6976726"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7425229"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7873740"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8322251"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8770763"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3837147"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4285658"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4734169"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5182681"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5631192"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6079703"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6528215"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6976726"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7425229"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7873740"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8322251"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8770763"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3837147"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4285658"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4734169"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5182681"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5631192"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6079703"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6528215"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6976726"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7425229"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7873740"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8322251"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8770763"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3837147"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4285658"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4734169"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5182681"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5631192"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6079703"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6528215"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6976726"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425229"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7873740"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8322251"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8770763"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3837147"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4285658"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4734169"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5182681"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5631192"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6079703"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6528215"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6976726"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7425229"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7873740"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8322251"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8770763"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3"/>
          <p:cNvSpPr/>
          <p:nvPr/>
        </p:nvSpPr>
        <p:spPr>
          <a:xfrm>
            <a:off x="3396590" y="0"/>
            <a:ext cx="3250800" cy="5143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0" y="0"/>
            <a:ext cx="3415800" cy="5143500"/>
          </a:xfrm>
          <a:prstGeom prst="rect">
            <a:avLst/>
          </a:prstGeom>
          <a:solidFill>
            <a:schemeClr val="l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57" name="Google Shape;257;p13"/>
          <p:cNvSpPr/>
          <p:nvPr/>
        </p:nvSpPr>
        <p:spPr>
          <a:xfrm>
            <a:off x="685175" y="1799775"/>
            <a:ext cx="61200" cy="238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txBox="1">
            <a:spLocks noGrp="1"/>
          </p:cNvSpPr>
          <p:nvPr>
            <p:ph type="ctrTitle"/>
          </p:nvPr>
        </p:nvSpPr>
        <p:spPr>
          <a:xfrm>
            <a:off x="992425" y="1799775"/>
            <a:ext cx="3136800" cy="17391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chemeClr val="dk1"/>
              </a:buClr>
              <a:buSzPts val="3600"/>
              <a:buNone/>
              <a:defRPr sz="3600" b="1">
                <a:solidFill>
                  <a:schemeClr val="dk1"/>
                </a:solidFill>
              </a:defRPr>
            </a:lvl1pPr>
            <a:lvl2pPr lvl="1" algn="l">
              <a:lnSpc>
                <a:spcPct val="100000"/>
              </a:lnSpc>
              <a:spcBef>
                <a:spcPts val="0"/>
              </a:spcBef>
              <a:spcAft>
                <a:spcPts val="0"/>
              </a:spcAft>
              <a:buClr>
                <a:schemeClr val="dk1"/>
              </a:buClr>
              <a:buSzPts val="3600"/>
              <a:buNone/>
              <a:defRPr sz="3600" b="1">
                <a:solidFill>
                  <a:schemeClr val="dk1"/>
                </a:solidFill>
              </a:defRPr>
            </a:lvl2pPr>
            <a:lvl3pPr lvl="2" algn="l">
              <a:lnSpc>
                <a:spcPct val="100000"/>
              </a:lnSpc>
              <a:spcBef>
                <a:spcPts val="0"/>
              </a:spcBef>
              <a:spcAft>
                <a:spcPts val="0"/>
              </a:spcAft>
              <a:buClr>
                <a:schemeClr val="dk1"/>
              </a:buClr>
              <a:buSzPts val="3600"/>
              <a:buNone/>
              <a:defRPr sz="3600" b="1">
                <a:solidFill>
                  <a:schemeClr val="dk1"/>
                </a:solidFill>
              </a:defRPr>
            </a:lvl3pPr>
            <a:lvl4pPr lvl="3" algn="l">
              <a:lnSpc>
                <a:spcPct val="100000"/>
              </a:lnSpc>
              <a:spcBef>
                <a:spcPts val="0"/>
              </a:spcBef>
              <a:spcAft>
                <a:spcPts val="0"/>
              </a:spcAft>
              <a:buClr>
                <a:schemeClr val="dk1"/>
              </a:buClr>
              <a:buSzPts val="3600"/>
              <a:buNone/>
              <a:defRPr sz="3600" b="1">
                <a:solidFill>
                  <a:schemeClr val="dk1"/>
                </a:solidFill>
              </a:defRPr>
            </a:lvl4pPr>
            <a:lvl5pPr lvl="4" algn="l">
              <a:lnSpc>
                <a:spcPct val="100000"/>
              </a:lnSpc>
              <a:spcBef>
                <a:spcPts val="0"/>
              </a:spcBef>
              <a:spcAft>
                <a:spcPts val="0"/>
              </a:spcAft>
              <a:buClr>
                <a:schemeClr val="dk1"/>
              </a:buClr>
              <a:buSzPts val="3600"/>
              <a:buNone/>
              <a:defRPr sz="3600" b="1">
                <a:solidFill>
                  <a:schemeClr val="dk1"/>
                </a:solidFill>
              </a:defRPr>
            </a:lvl5pPr>
            <a:lvl6pPr lvl="5" algn="l">
              <a:lnSpc>
                <a:spcPct val="100000"/>
              </a:lnSpc>
              <a:spcBef>
                <a:spcPts val="0"/>
              </a:spcBef>
              <a:spcAft>
                <a:spcPts val="0"/>
              </a:spcAft>
              <a:buClr>
                <a:schemeClr val="dk1"/>
              </a:buClr>
              <a:buSzPts val="3600"/>
              <a:buNone/>
              <a:defRPr sz="3600" b="1">
                <a:solidFill>
                  <a:schemeClr val="dk1"/>
                </a:solidFill>
              </a:defRPr>
            </a:lvl6pPr>
            <a:lvl7pPr lvl="6" algn="l">
              <a:lnSpc>
                <a:spcPct val="100000"/>
              </a:lnSpc>
              <a:spcBef>
                <a:spcPts val="0"/>
              </a:spcBef>
              <a:spcAft>
                <a:spcPts val="0"/>
              </a:spcAft>
              <a:buClr>
                <a:schemeClr val="dk1"/>
              </a:buClr>
              <a:buSzPts val="3600"/>
              <a:buNone/>
              <a:defRPr sz="3600" b="1">
                <a:solidFill>
                  <a:schemeClr val="dk1"/>
                </a:solidFill>
              </a:defRPr>
            </a:lvl7pPr>
            <a:lvl8pPr lvl="7" algn="l">
              <a:lnSpc>
                <a:spcPct val="100000"/>
              </a:lnSpc>
              <a:spcBef>
                <a:spcPts val="0"/>
              </a:spcBef>
              <a:spcAft>
                <a:spcPts val="0"/>
              </a:spcAft>
              <a:buClr>
                <a:schemeClr val="dk1"/>
              </a:buClr>
              <a:buSzPts val="3600"/>
              <a:buNone/>
              <a:defRPr sz="3600" b="1">
                <a:solidFill>
                  <a:schemeClr val="dk1"/>
                </a:solidFill>
              </a:defRPr>
            </a:lvl8pPr>
            <a:lvl9pPr lvl="8" algn="l">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259" name="Google Shape;259;p13"/>
          <p:cNvSpPr txBox="1">
            <a:spLocks noGrp="1"/>
          </p:cNvSpPr>
          <p:nvPr>
            <p:ph type="subTitle" idx="1"/>
          </p:nvPr>
        </p:nvSpPr>
        <p:spPr>
          <a:xfrm>
            <a:off x="992425" y="3579375"/>
            <a:ext cx="3136800" cy="607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260" name="Google Shape;260;p13"/>
          <p:cNvSpPr txBox="1">
            <a:spLocks noGrp="1"/>
          </p:cNvSpPr>
          <p:nvPr>
            <p:ph type="sldNum" idx="12"/>
          </p:nvPr>
        </p:nvSpPr>
        <p:spPr>
          <a:xfrm>
            <a:off x="8472458" y="4706554"/>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4"/>
          <p:cNvSpPr txBox="1">
            <a:spLocks noGrp="1"/>
          </p:cNvSpPr>
          <p:nvPr>
            <p:ph type="ctrTitle"/>
          </p:nvPr>
        </p:nvSpPr>
        <p:spPr>
          <a:xfrm>
            <a:off x="992425" y="1799775"/>
            <a:ext cx="3136800" cy="173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540"/>
              <a:t>Mood Recognition System</a:t>
            </a:r>
            <a:endParaRPr sz="3540"/>
          </a:p>
        </p:txBody>
      </p:sp>
      <p:sp>
        <p:nvSpPr>
          <p:cNvPr id="266" name="Google Shape;266;p14"/>
          <p:cNvSpPr txBox="1">
            <a:spLocks noGrp="1"/>
          </p:cNvSpPr>
          <p:nvPr>
            <p:ph type="subTitle" idx="1"/>
          </p:nvPr>
        </p:nvSpPr>
        <p:spPr>
          <a:xfrm>
            <a:off x="992425" y="3579375"/>
            <a:ext cx="4210800" cy="60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Project Supervisor:  Dr. Akash Rajak</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6"/>
                                        </p:tgtEl>
                                        <p:attrNameLst>
                                          <p:attrName>style.visibility</p:attrName>
                                        </p:attrNameLst>
                                      </p:cBhvr>
                                      <p:to>
                                        <p:strVal val="visible"/>
                                      </p:to>
                                    </p:set>
                                    <p:animEffect transition="in" filter="fade">
                                      <p:cBhvr>
                                        <p:cTn id="11" dur="10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C21F-4EB4-49FE-AF89-5DFF0840664C}"/>
              </a:ext>
            </a:extLst>
          </p:cNvPr>
          <p:cNvSpPr>
            <a:spLocks noGrp="1"/>
          </p:cNvSpPr>
          <p:nvPr>
            <p:ph type="title"/>
          </p:nvPr>
        </p:nvSpPr>
        <p:spPr/>
        <p:txBody>
          <a:bodyPr/>
          <a:lstStyle/>
          <a:p>
            <a:r>
              <a:rPr lang="en-IN" dirty="0"/>
              <a:t>DATA FLOW DIAGRAM</a:t>
            </a:r>
          </a:p>
        </p:txBody>
      </p:sp>
      <p:sp>
        <p:nvSpPr>
          <p:cNvPr id="4" name="Rectangle: Rounded Corners 3">
            <a:extLst>
              <a:ext uri="{FF2B5EF4-FFF2-40B4-BE49-F238E27FC236}">
                <a16:creationId xmlns:a16="http://schemas.microsoft.com/office/drawing/2014/main" id="{0617945E-67E3-4DA7-8885-98CD1A9963EC}"/>
              </a:ext>
            </a:extLst>
          </p:cNvPr>
          <p:cNvSpPr/>
          <p:nvPr/>
        </p:nvSpPr>
        <p:spPr>
          <a:xfrm>
            <a:off x="182363" y="1457133"/>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USER</a:t>
            </a:r>
          </a:p>
        </p:txBody>
      </p:sp>
      <p:sp>
        <p:nvSpPr>
          <p:cNvPr id="5" name="Rectangle: Rounded Corners 4">
            <a:extLst>
              <a:ext uri="{FF2B5EF4-FFF2-40B4-BE49-F238E27FC236}">
                <a16:creationId xmlns:a16="http://schemas.microsoft.com/office/drawing/2014/main" id="{BFBAEC34-7CA5-4393-9903-E58790A4D486}"/>
              </a:ext>
            </a:extLst>
          </p:cNvPr>
          <p:cNvSpPr/>
          <p:nvPr/>
        </p:nvSpPr>
        <p:spPr>
          <a:xfrm>
            <a:off x="3559330" y="3434616"/>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EMOTION DETECTED</a:t>
            </a:r>
          </a:p>
        </p:txBody>
      </p:sp>
      <p:sp>
        <p:nvSpPr>
          <p:cNvPr id="6" name="Oval 5">
            <a:extLst>
              <a:ext uri="{FF2B5EF4-FFF2-40B4-BE49-F238E27FC236}">
                <a16:creationId xmlns:a16="http://schemas.microsoft.com/office/drawing/2014/main" id="{AD178529-884A-41CD-988E-642CBE4C78B8}"/>
              </a:ext>
            </a:extLst>
          </p:cNvPr>
          <p:cNvSpPr/>
          <p:nvPr/>
        </p:nvSpPr>
        <p:spPr>
          <a:xfrm>
            <a:off x="3365287" y="1201514"/>
            <a:ext cx="2046767" cy="162676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CAPTURE IMAGE</a:t>
            </a:r>
          </a:p>
        </p:txBody>
      </p:sp>
      <p:cxnSp>
        <p:nvCxnSpPr>
          <p:cNvPr id="8" name="Straight Arrow Connector 7">
            <a:extLst>
              <a:ext uri="{FF2B5EF4-FFF2-40B4-BE49-F238E27FC236}">
                <a16:creationId xmlns:a16="http://schemas.microsoft.com/office/drawing/2014/main" id="{057F39F6-04D6-4937-A9BC-98068EAAEE9D}"/>
              </a:ext>
            </a:extLst>
          </p:cNvPr>
          <p:cNvCxnSpPr/>
          <p:nvPr/>
        </p:nvCxnSpPr>
        <p:spPr>
          <a:xfrm>
            <a:off x="2078665" y="1903251"/>
            <a:ext cx="120147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 name="Straight Arrow Connector 8">
            <a:extLst>
              <a:ext uri="{FF2B5EF4-FFF2-40B4-BE49-F238E27FC236}">
                <a16:creationId xmlns:a16="http://schemas.microsoft.com/office/drawing/2014/main" id="{132F0C4C-8460-433A-AC90-9B8B0D59E6B3}"/>
              </a:ext>
            </a:extLst>
          </p:cNvPr>
          <p:cNvCxnSpPr/>
          <p:nvPr/>
        </p:nvCxnSpPr>
        <p:spPr>
          <a:xfrm>
            <a:off x="5553739" y="1903251"/>
            <a:ext cx="120147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145AD009-6DC3-45F2-A747-7D3A36CFB591}"/>
              </a:ext>
            </a:extLst>
          </p:cNvPr>
          <p:cNvSpPr txBox="1"/>
          <p:nvPr/>
        </p:nvSpPr>
        <p:spPr>
          <a:xfrm>
            <a:off x="351529" y="4348716"/>
            <a:ext cx="2327876" cy="523220"/>
          </a:xfrm>
          <a:prstGeom prst="rect">
            <a:avLst/>
          </a:prstGeom>
          <a:noFill/>
        </p:spPr>
        <p:txBody>
          <a:bodyPr wrap="square" rtlCol="0">
            <a:spAutoFit/>
          </a:bodyPr>
          <a:lstStyle/>
          <a:p>
            <a:r>
              <a:rPr lang="en-IN" sz="2800" b="1" dirty="0">
                <a:solidFill>
                  <a:schemeClr val="bg1">
                    <a:lumMod val="50000"/>
                  </a:schemeClr>
                </a:solidFill>
              </a:rPr>
              <a:t>LEVEL 1</a:t>
            </a:r>
            <a:endParaRPr lang="en-IN" b="1" dirty="0">
              <a:solidFill>
                <a:schemeClr val="bg1">
                  <a:lumMod val="50000"/>
                </a:schemeClr>
              </a:solidFill>
            </a:endParaRPr>
          </a:p>
        </p:txBody>
      </p:sp>
      <p:sp>
        <p:nvSpPr>
          <p:cNvPr id="11" name="Oval 10">
            <a:extLst>
              <a:ext uri="{FF2B5EF4-FFF2-40B4-BE49-F238E27FC236}">
                <a16:creationId xmlns:a16="http://schemas.microsoft.com/office/drawing/2014/main" id="{05BD9135-33DB-4C73-875B-E280E4088A74}"/>
              </a:ext>
            </a:extLst>
          </p:cNvPr>
          <p:cNvSpPr/>
          <p:nvPr/>
        </p:nvSpPr>
        <p:spPr>
          <a:xfrm>
            <a:off x="6415863" y="3078282"/>
            <a:ext cx="2046767" cy="162676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EMOTION DETECTION</a:t>
            </a:r>
          </a:p>
        </p:txBody>
      </p:sp>
      <p:cxnSp>
        <p:nvCxnSpPr>
          <p:cNvPr id="7" name="Straight Connector 6">
            <a:extLst>
              <a:ext uri="{FF2B5EF4-FFF2-40B4-BE49-F238E27FC236}">
                <a16:creationId xmlns:a16="http://schemas.microsoft.com/office/drawing/2014/main" id="{FCB1F4F7-7910-408C-B5FA-870928DA149A}"/>
              </a:ext>
            </a:extLst>
          </p:cNvPr>
          <p:cNvCxnSpPr/>
          <p:nvPr/>
        </p:nvCxnSpPr>
        <p:spPr>
          <a:xfrm>
            <a:off x="7134447" y="1307850"/>
            <a:ext cx="0" cy="946252"/>
          </a:xfrm>
          <a:prstGeom prst="line">
            <a:avLst/>
          </a:prstGeom>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70521C67-57C5-44EC-8D7A-F2AB8517255A}"/>
              </a:ext>
            </a:extLst>
          </p:cNvPr>
          <p:cNvCxnSpPr/>
          <p:nvPr/>
        </p:nvCxnSpPr>
        <p:spPr>
          <a:xfrm>
            <a:off x="7439247" y="1307850"/>
            <a:ext cx="0" cy="946252"/>
          </a:xfrm>
          <a:prstGeom prst="line">
            <a:avLst/>
          </a:prstGeom>
        </p:spPr>
        <p:style>
          <a:lnRef idx="3">
            <a:schemeClr val="accent5"/>
          </a:lnRef>
          <a:fillRef idx="0">
            <a:schemeClr val="accent5"/>
          </a:fillRef>
          <a:effectRef idx="2">
            <a:schemeClr val="accent5"/>
          </a:effectRef>
          <a:fontRef idx="minor">
            <a:schemeClr val="tx1"/>
          </a:fontRef>
        </p:style>
      </p:cxnSp>
      <p:cxnSp>
        <p:nvCxnSpPr>
          <p:cNvPr id="13" name="Straight Connector 12">
            <a:extLst>
              <a:ext uri="{FF2B5EF4-FFF2-40B4-BE49-F238E27FC236}">
                <a16:creationId xmlns:a16="http://schemas.microsoft.com/office/drawing/2014/main" id="{CA3DE7D3-330C-4E46-BD53-2A20CDC3F2D3}"/>
              </a:ext>
            </a:extLst>
          </p:cNvPr>
          <p:cNvCxnSpPr>
            <a:cxnSpLocks/>
          </p:cNvCxnSpPr>
          <p:nvPr/>
        </p:nvCxnSpPr>
        <p:spPr>
          <a:xfrm>
            <a:off x="7134447" y="2254102"/>
            <a:ext cx="1722394"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17778138-314E-44DD-A940-0DD745DF934B}"/>
              </a:ext>
            </a:extLst>
          </p:cNvPr>
          <p:cNvCxnSpPr>
            <a:cxnSpLocks/>
          </p:cNvCxnSpPr>
          <p:nvPr/>
        </p:nvCxnSpPr>
        <p:spPr>
          <a:xfrm>
            <a:off x="7134447" y="1307850"/>
            <a:ext cx="1722394"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Arrow Connector 20">
            <a:extLst>
              <a:ext uri="{FF2B5EF4-FFF2-40B4-BE49-F238E27FC236}">
                <a16:creationId xmlns:a16="http://schemas.microsoft.com/office/drawing/2014/main" id="{CE9A4AC3-7836-4348-9845-AD21A1895F80}"/>
              </a:ext>
            </a:extLst>
          </p:cNvPr>
          <p:cNvCxnSpPr>
            <a:cxnSpLocks/>
          </p:cNvCxnSpPr>
          <p:nvPr/>
        </p:nvCxnSpPr>
        <p:spPr>
          <a:xfrm flipH="1">
            <a:off x="5326911" y="3891666"/>
            <a:ext cx="935666"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2" name="Straight Arrow Connector 21">
            <a:extLst>
              <a:ext uri="{FF2B5EF4-FFF2-40B4-BE49-F238E27FC236}">
                <a16:creationId xmlns:a16="http://schemas.microsoft.com/office/drawing/2014/main" id="{5E7D4F79-65F7-4358-BA32-BC163173F533}"/>
              </a:ext>
            </a:extLst>
          </p:cNvPr>
          <p:cNvCxnSpPr>
            <a:cxnSpLocks/>
          </p:cNvCxnSpPr>
          <p:nvPr/>
        </p:nvCxnSpPr>
        <p:spPr>
          <a:xfrm>
            <a:off x="7439246" y="2456121"/>
            <a:ext cx="0" cy="54241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TextBox 27">
            <a:extLst>
              <a:ext uri="{FF2B5EF4-FFF2-40B4-BE49-F238E27FC236}">
                <a16:creationId xmlns:a16="http://schemas.microsoft.com/office/drawing/2014/main" id="{92D2D50D-EA64-44AF-8B11-22509EDCFF10}"/>
              </a:ext>
            </a:extLst>
          </p:cNvPr>
          <p:cNvSpPr txBox="1"/>
          <p:nvPr/>
        </p:nvSpPr>
        <p:spPr>
          <a:xfrm>
            <a:off x="7513677" y="1557849"/>
            <a:ext cx="1215651" cy="523220"/>
          </a:xfrm>
          <a:prstGeom prst="rect">
            <a:avLst/>
          </a:prstGeom>
          <a:noFill/>
        </p:spPr>
        <p:txBody>
          <a:bodyPr wrap="square" rtlCol="0">
            <a:spAutoFit/>
          </a:bodyPr>
          <a:lstStyle/>
          <a:p>
            <a:r>
              <a:rPr lang="en-IN" dirty="0">
                <a:solidFill>
                  <a:schemeClr val="bg1"/>
                </a:solidFill>
              </a:rPr>
              <a:t>IMAGE CAPTURED</a:t>
            </a:r>
          </a:p>
        </p:txBody>
      </p:sp>
    </p:spTree>
    <p:extLst>
      <p:ext uri="{BB962C8B-B14F-4D97-AF65-F5344CB8AC3E}">
        <p14:creationId xmlns:p14="http://schemas.microsoft.com/office/powerpoint/2010/main" val="2133614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C21F-4EB4-49FE-AF89-5DFF0840664C}"/>
              </a:ext>
            </a:extLst>
          </p:cNvPr>
          <p:cNvSpPr>
            <a:spLocks noGrp="1"/>
          </p:cNvSpPr>
          <p:nvPr>
            <p:ph type="title"/>
          </p:nvPr>
        </p:nvSpPr>
        <p:spPr>
          <a:xfrm>
            <a:off x="996657" y="197603"/>
            <a:ext cx="7038900" cy="914100"/>
          </a:xfrm>
        </p:spPr>
        <p:txBody>
          <a:bodyPr/>
          <a:lstStyle/>
          <a:p>
            <a:r>
              <a:rPr lang="en-IN" dirty="0"/>
              <a:t>DATA FLOW DIAGRAM</a:t>
            </a:r>
          </a:p>
        </p:txBody>
      </p:sp>
      <p:sp>
        <p:nvSpPr>
          <p:cNvPr id="4" name="Rectangle: Rounded Corners 3">
            <a:extLst>
              <a:ext uri="{FF2B5EF4-FFF2-40B4-BE49-F238E27FC236}">
                <a16:creationId xmlns:a16="http://schemas.microsoft.com/office/drawing/2014/main" id="{0617945E-67E3-4DA7-8885-98CD1A9963EC}"/>
              </a:ext>
            </a:extLst>
          </p:cNvPr>
          <p:cNvSpPr/>
          <p:nvPr/>
        </p:nvSpPr>
        <p:spPr>
          <a:xfrm>
            <a:off x="234639" y="1457133"/>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USER</a:t>
            </a:r>
          </a:p>
        </p:txBody>
      </p:sp>
      <p:sp>
        <p:nvSpPr>
          <p:cNvPr id="5" name="Rectangle: Rounded Corners 4">
            <a:extLst>
              <a:ext uri="{FF2B5EF4-FFF2-40B4-BE49-F238E27FC236}">
                <a16:creationId xmlns:a16="http://schemas.microsoft.com/office/drawing/2014/main" id="{BFBAEC34-7CA5-4393-9903-E58790A4D486}"/>
              </a:ext>
            </a:extLst>
          </p:cNvPr>
          <p:cNvSpPr/>
          <p:nvPr/>
        </p:nvSpPr>
        <p:spPr>
          <a:xfrm>
            <a:off x="95701" y="4031797"/>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EMOTION DETECTED</a:t>
            </a:r>
          </a:p>
        </p:txBody>
      </p:sp>
      <p:sp>
        <p:nvSpPr>
          <p:cNvPr id="6" name="Oval 5">
            <a:extLst>
              <a:ext uri="{FF2B5EF4-FFF2-40B4-BE49-F238E27FC236}">
                <a16:creationId xmlns:a16="http://schemas.microsoft.com/office/drawing/2014/main" id="{AD178529-884A-41CD-988E-642CBE4C78B8}"/>
              </a:ext>
            </a:extLst>
          </p:cNvPr>
          <p:cNvSpPr/>
          <p:nvPr/>
        </p:nvSpPr>
        <p:spPr>
          <a:xfrm>
            <a:off x="2769059" y="1216178"/>
            <a:ext cx="1671800" cy="13231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Face Acquisition</a:t>
            </a:r>
          </a:p>
        </p:txBody>
      </p:sp>
      <p:cxnSp>
        <p:nvCxnSpPr>
          <p:cNvPr id="8" name="Straight Arrow Connector 7">
            <a:extLst>
              <a:ext uri="{FF2B5EF4-FFF2-40B4-BE49-F238E27FC236}">
                <a16:creationId xmlns:a16="http://schemas.microsoft.com/office/drawing/2014/main" id="{057F39F6-04D6-4937-A9BC-98068EAAEE9D}"/>
              </a:ext>
            </a:extLst>
          </p:cNvPr>
          <p:cNvCxnSpPr>
            <a:cxnSpLocks/>
          </p:cNvCxnSpPr>
          <p:nvPr/>
        </p:nvCxnSpPr>
        <p:spPr>
          <a:xfrm>
            <a:off x="1982972" y="1909889"/>
            <a:ext cx="69643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 name="Straight Arrow Connector 8">
            <a:extLst>
              <a:ext uri="{FF2B5EF4-FFF2-40B4-BE49-F238E27FC236}">
                <a16:creationId xmlns:a16="http://schemas.microsoft.com/office/drawing/2014/main" id="{132F0C4C-8460-433A-AC90-9B8B0D59E6B3}"/>
              </a:ext>
            </a:extLst>
          </p:cNvPr>
          <p:cNvCxnSpPr>
            <a:cxnSpLocks/>
          </p:cNvCxnSpPr>
          <p:nvPr/>
        </p:nvCxnSpPr>
        <p:spPr>
          <a:xfrm>
            <a:off x="4572000" y="1838864"/>
            <a:ext cx="61315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145AD009-6DC3-45F2-A747-7D3A36CFB591}"/>
              </a:ext>
            </a:extLst>
          </p:cNvPr>
          <p:cNvSpPr txBox="1"/>
          <p:nvPr/>
        </p:nvSpPr>
        <p:spPr>
          <a:xfrm>
            <a:off x="7097557" y="197602"/>
            <a:ext cx="2327876" cy="523220"/>
          </a:xfrm>
          <a:prstGeom prst="rect">
            <a:avLst/>
          </a:prstGeom>
          <a:noFill/>
        </p:spPr>
        <p:txBody>
          <a:bodyPr wrap="square" rtlCol="0">
            <a:spAutoFit/>
          </a:bodyPr>
          <a:lstStyle/>
          <a:p>
            <a:r>
              <a:rPr lang="en-IN" sz="2800" b="1" dirty="0">
                <a:solidFill>
                  <a:schemeClr val="bg1">
                    <a:lumMod val="50000"/>
                  </a:schemeClr>
                </a:solidFill>
              </a:rPr>
              <a:t>LEVEL 2</a:t>
            </a:r>
            <a:endParaRPr lang="en-IN" b="1" dirty="0">
              <a:solidFill>
                <a:schemeClr val="bg1">
                  <a:lumMod val="50000"/>
                </a:schemeClr>
              </a:solidFill>
            </a:endParaRPr>
          </a:p>
        </p:txBody>
      </p:sp>
      <p:cxnSp>
        <p:nvCxnSpPr>
          <p:cNvPr id="12" name="Straight Connector 11">
            <a:extLst>
              <a:ext uri="{FF2B5EF4-FFF2-40B4-BE49-F238E27FC236}">
                <a16:creationId xmlns:a16="http://schemas.microsoft.com/office/drawing/2014/main" id="{B97E15B2-85E7-462B-B9F5-04C806CECCE0}"/>
              </a:ext>
            </a:extLst>
          </p:cNvPr>
          <p:cNvCxnSpPr>
            <a:cxnSpLocks/>
          </p:cNvCxnSpPr>
          <p:nvPr/>
        </p:nvCxnSpPr>
        <p:spPr>
          <a:xfrm flipV="1">
            <a:off x="5295002" y="1410160"/>
            <a:ext cx="0" cy="818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2D601C-B6C5-4079-B760-57479DFC2924}"/>
              </a:ext>
            </a:extLst>
          </p:cNvPr>
          <p:cNvCxnSpPr>
            <a:cxnSpLocks/>
          </p:cNvCxnSpPr>
          <p:nvPr/>
        </p:nvCxnSpPr>
        <p:spPr>
          <a:xfrm flipV="1">
            <a:off x="5482857" y="1410160"/>
            <a:ext cx="0" cy="818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87D813-3B8B-46A7-B99D-5BFA20BD7D62}"/>
              </a:ext>
            </a:extLst>
          </p:cNvPr>
          <p:cNvCxnSpPr>
            <a:cxnSpLocks/>
          </p:cNvCxnSpPr>
          <p:nvPr/>
        </p:nvCxnSpPr>
        <p:spPr>
          <a:xfrm flipV="1">
            <a:off x="7283331" y="2777469"/>
            <a:ext cx="0" cy="502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D33A70-78B0-4E0F-B0FB-33DEA5DA52F3}"/>
              </a:ext>
            </a:extLst>
          </p:cNvPr>
          <p:cNvCxnSpPr>
            <a:cxnSpLocks/>
          </p:cNvCxnSpPr>
          <p:nvPr/>
        </p:nvCxnSpPr>
        <p:spPr>
          <a:xfrm flipH="1">
            <a:off x="5295000" y="1410160"/>
            <a:ext cx="12759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2F0F19C-B1D5-4881-8A6D-585733DC8E8D}"/>
              </a:ext>
            </a:extLst>
          </p:cNvPr>
          <p:cNvCxnSpPr>
            <a:cxnSpLocks/>
          </p:cNvCxnSpPr>
          <p:nvPr/>
        </p:nvCxnSpPr>
        <p:spPr>
          <a:xfrm flipV="1">
            <a:off x="6976737" y="2777469"/>
            <a:ext cx="0" cy="502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3DC25B-4E33-4731-8037-5D842A040DB3}"/>
              </a:ext>
            </a:extLst>
          </p:cNvPr>
          <p:cNvCxnSpPr>
            <a:cxnSpLocks/>
          </p:cNvCxnSpPr>
          <p:nvPr/>
        </p:nvCxnSpPr>
        <p:spPr>
          <a:xfrm>
            <a:off x="5063305" y="3999174"/>
            <a:ext cx="1485185" cy="16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BB0CFA-8BA1-49CC-A82E-337D37179B78}"/>
              </a:ext>
            </a:extLst>
          </p:cNvPr>
          <p:cNvCxnSpPr>
            <a:cxnSpLocks/>
          </p:cNvCxnSpPr>
          <p:nvPr/>
        </p:nvCxnSpPr>
        <p:spPr>
          <a:xfrm flipV="1">
            <a:off x="5358803" y="4031797"/>
            <a:ext cx="0" cy="818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C0213B3-6BE2-408A-9699-45F2E5BD3DAB}"/>
              </a:ext>
            </a:extLst>
          </p:cNvPr>
          <p:cNvCxnSpPr>
            <a:cxnSpLocks/>
          </p:cNvCxnSpPr>
          <p:nvPr/>
        </p:nvCxnSpPr>
        <p:spPr>
          <a:xfrm flipV="1">
            <a:off x="5035949" y="4015400"/>
            <a:ext cx="0" cy="818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FAED4-24D3-4133-A9E4-946766363667}"/>
              </a:ext>
            </a:extLst>
          </p:cNvPr>
          <p:cNvCxnSpPr>
            <a:cxnSpLocks/>
          </p:cNvCxnSpPr>
          <p:nvPr/>
        </p:nvCxnSpPr>
        <p:spPr>
          <a:xfrm>
            <a:off x="5050038" y="4834277"/>
            <a:ext cx="1485185" cy="16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06B19E2-5FAE-4661-B624-283556BF81AB}"/>
              </a:ext>
            </a:extLst>
          </p:cNvPr>
          <p:cNvCxnSpPr>
            <a:cxnSpLocks/>
          </p:cNvCxnSpPr>
          <p:nvPr/>
        </p:nvCxnSpPr>
        <p:spPr>
          <a:xfrm flipH="1" flipV="1">
            <a:off x="1974997" y="4488847"/>
            <a:ext cx="696433" cy="42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Straight Connector 31">
            <a:extLst>
              <a:ext uri="{FF2B5EF4-FFF2-40B4-BE49-F238E27FC236}">
                <a16:creationId xmlns:a16="http://schemas.microsoft.com/office/drawing/2014/main" id="{47177ABE-74D6-40AD-B5A3-92D23041D36A}"/>
              </a:ext>
            </a:extLst>
          </p:cNvPr>
          <p:cNvCxnSpPr>
            <a:cxnSpLocks/>
          </p:cNvCxnSpPr>
          <p:nvPr/>
        </p:nvCxnSpPr>
        <p:spPr>
          <a:xfrm flipH="1">
            <a:off x="5307553" y="2228866"/>
            <a:ext cx="1275907"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80703FC-CE77-4A21-A43A-8C8CE19CDD11}"/>
              </a:ext>
            </a:extLst>
          </p:cNvPr>
          <p:cNvSpPr txBox="1"/>
          <p:nvPr/>
        </p:nvSpPr>
        <p:spPr>
          <a:xfrm>
            <a:off x="5440483" y="1684976"/>
            <a:ext cx="940971" cy="307777"/>
          </a:xfrm>
          <a:prstGeom prst="rect">
            <a:avLst/>
          </a:prstGeom>
          <a:noFill/>
        </p:spPr>
        <p:txBody>
          <a:bodyPr wrap="square" rtlCol="0">
            <a:spAutoFit/>
          </a:bodyPr>
          <a:lstStyle/>
          <a:p>
            <a:r>
              <a:rPr lang="en-IN" dirty="0">
                <a:solidFill>
                  <a:schemeClr val="bg1"/>
                </a:solidFill>
              </a:rPr>
              <a:t>FRAMES</a:t>
            </a:r>
          </a:p>
        </p:txBody>
      </p:sp>
      <p:sp>
        <p:nvSpPr>
          <p:cNvPr id="34" name="Oval 33">
            <a:extLst>
              <a:ext uri="{FF2B5EF4-FFF2-40B4-BE49-F238E27FC236}">
                <a16:creationId xmlns:a16="http://schemas.microsoft.com/office/drawing/2014/main" id="{9594308C-2843-4050-9FC8-929867E1F60D}"/>
              </a:ext>
            </a:extLst>
          </p:cNvPr>
          <p:cNvSpPr/>
          <p:nvPr/>
        </p:nvSpPr>
        <p:spPr>
          <a:xfrm>
            <a:off x="7474692" y="1096505"/>
            <a:ext cx="1573607" cy="138088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Face Detector</a:t>
            </a:r>
          </a:p>
        </p:txBody>
      </p:sp>
      <p:cxnSp>
        <p:nvCxnSpPr>
          <p:cNvPr id="35" name="Straight Arrow Connector 34">
            <a:extLst>
              <a:ext uri="{FF2B5EF4-FFF2-40B4-BE49-F238E27FC236}">
                <a16:creationId xmlns:a16="http://schemas.microsoft.com/office/drawing/2014/main" id="{85961164-1697-4A71-88CF-A79ED30E9EB1}"/>
              </a:ext>
            </a:extLst>
          </p:cNvPr>
          <p:cNvCxnSpPr>
            <a:cxnSpLocks/>
          </p:cNvCxnSpPr>
          <p:nvPr/>
        </p:nvCxnSpPr>
        <p:spPr>
          <a:xfrm>
            <a:off x="6670158" y="1819513"/>
            <a:ext cx="61315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7" name="Straight Connector 36">
            <a:extLst>
              <a:ext uri="{FF2B5EF4-FFF2-40B4-BE49-F238E27FC236}">
                <a16:creationId xmlns:a16="http://schemas.microsoft.com/office/drawing/2014/main" id="{739FBCF3-9D56-4442-987E-3E239AABC697}"/>
              </a:ext>
            </a:extLst>
          </p:cNvPr>
          <p:cNvCxnSpPr>
            <a:cxnSpLocks/>
          </p:cNvCxnSpPr>
          <p:nvPr/>
        </p:nvCxnSpPr>
        <p:spPr>
          <a:xfrm flipH="1">
            <a:off x="6968396" y="3279845"/>
            <a:ext cx="20799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62D067-A0A4-48B5-B3C4-01A89933F54B}"/>
              </a:ext>
            </a:extLst>
          </p:cNvPr>
          <p:cNvCxnSpPr>
            <a:cxnSpLocks/>
          </p:cNvCxnSpPr>
          <p:nvPr/>
        </p:nvCxnSpPr>
        <p:spPr>
          <a:xfrm flipH="1">
            <a:off x="6968395" y="2777469"/>
            <a:ext cx="2079904"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79A3A53-0D0C-41EA-B189-EDF9E72F59DC}"/>
              </a:ext>
            </a:extLst>
          </p:cNvPr>
          <p:cNvSpPr/>
          <p:nvPr/>
        </p:nvSpPr>
        <p:spPr>
          <a:xfrm>
            <a:off x="7376499" y="3675895"/>
            <a:ext cx="1671800" cy="13231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Feature Extractor</a:t>
            </a:r>
          </a:p>
        </p:txBody>
      </p:sp>
      <p:cxnSp>
        <p:nvCxnSpPr>
          <p:cNvPr id="44" name="Straight Arrow Connector 43">
            <a:extLst>
              <a:ext uri="{FF2B5EF4-FFF2-40B4-BE49-F238E27FC236}">
                <a16:creationId xmlns:a16="http://schemas.microsoft.com/office/drawing/2014/main" id="{0B471234-EDF0-4012-B796-9ABAB457234B}"/>
              </a:ext>
            </a:extLst>
          </p:cNvPr>
          <p:cNvCxnSpPr>
            <a:cxnSpLocks/>
          </p:cNvCxnSpPr>
          <p:nvPr/>
        </p:nvCxnSpPr>
        <p:spPr>
          <a:xfrm flipH="1">
            <a:off x="4594729" y="4423927"/>
            <a:ext cx="32424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5" name="Straight Arrow Connector 44">
            <a:extLst>
              <a:ext uri="{FF2B5EF4-FFF2-40B4-BE49-F238E27FC236}">
                <a16:creationId xmlns:a16="http://schemas.microsoft.com/office/drawing/2014/main" id="{2302DB71-4C7C-48D8-8097-7500DA1C512B}"/>
              </a:ext>
            </a:extLst>
          </p:cNvPr>
          <p:cNvCxnSpPr>
            <a:cxnSpLocks/>
          </p:cNvCxnSpPr>
          <p:nvPr/>
        </p:nvCxnSpPr>
        <p:spPr>
          <a:xfrm flipH="1">
            <a:off x="6698518" y="4415729"/>
            <a:ext cx="556437" cy="1639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D06CC3AC-7C86-4096-860B-20B21CCCA276}"/>
              </a:ext>
            </a:extLst>
          </p:cNvPr>
          <p:cNvCxnSpPr>
            <a:cxnSpLocks/>
          </p:cNvCxnSpPr>
          <p:nvPr/>
        </p:nvCxnSpPr>
        <p:spPr>
          <a:xfrm>
            <a:off x="8261495" y="2477386"/>
            <a:ext cx="0" cy="3000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Straight Arrow Connector 47">
            <a:extLst>
              <a:ext uri="{FF2B5EF4-FFF2-40B4-BE49-F238E27FC236}">
                <a16:creationId xmlns:a16="http://schemas.microsoft.com/office/drawing/2014/main" id="{9F86D085-F42B-4912-B644-8D41B012C137}"/>
              </a:ext>
            </a:extLst>
          </p:cNvPr>
          <p:cNvCxnSpPr>
            <a:cxnSpLocks/>
          </p:cNvCxnSpPr>
          <p:nvPr/>
        </p:nvCxnSpPr>
        <p:spPr>
          <a:xfrm>
            <a:off x="8240227" y="3366222"/>
            <a:ext cx="0" cy="30967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Oval 48">
            <a:extLst>
              <a:ext uri="{FF2B5EF4-FFF2-40B4-BE49-F238E27FC236}">
                <a16:creationId xmlns:a16="http://schemas.microsoft.com/office/drawing/2014/main" id="{A7066EE1-45CD-4A17-BA47-AED2DD7C3D3B}"/>
              </a:ext>
            </a:extLst>
          </p:cNvPr>
          <p:cNvSpPr/>
          <p:nvPr/>
        </p:nvSpPr>
        <p:spPr>
          <a:xfrm>
            <a:off x="2839769" y="3763193"/>
            <a:ext cx="1671800" cy="13231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Classifier</a:t>
            </a:r>
          </a:p>
        </p:txBody>
      </p:sp>
      <p:sp>
        <p:nvSpPr>
          <p:cNvPr id="54" name="TextBox 53">
            <a:extLst>
              <a:ext uri="{FF2B5EF4-FFF2-40B4-BE49-F238E27FC236}">
                <a16:creationId xmlns:a16="http://schemas.microsoft.com/office/drawing/2014/main" id="{11EC2C6D-296F-42CD-BDF0-213EEC79C73D}"/>
              </a:ext>
            </a:extLst>
          </p:cNvPr>
          <p:cNvSpPr txBox="1"/>
          <p:nvPr/>
        </p:nvSpPr>
        <p:spPr>
          <a:xfrm>
            <a:off x="7376499" y="2934586"/>
            <a:ext cx="1522952" cy="307777"/>
          </a:xfrm>
          <a:prstGeom prst="rect">
            <a:avLst/>
          </a:prstGeom>
          <a:noFill/>
        </p:spPr>
        <p:txBody>
          <a:bodyPr wrap="square" rtlCol="0">
            <a:spAutoFit/>
          </a:bodyPr>
          <a:lstStyle/>
          <a:p>
            <a:r>
              <a:rPr lang="en-IN" dirty="0">
                <a:solidFill>
                  <a:schemeClr val="bg1"/>
                </a:solidFill>
              </a:rPr>
              <a:t>Detected Face</a:t>
            </a:r>
          </a:p>
        </p:txBody>
      </p:sp>
      <p:sp>
        <p:nvSpPr>
          <p:cNvPr id="55" name="TextBox 54">
            <a:extLst>
              <a:ext uri="{FF2B5EF4-FFF2-40B4-BE49-F238E27FC236}">
                <a16:creationId xmlns:a16="http://schemas.microsoft.com/office/drawing/2014/main" id="{2C34DBA9-02DE-44D8-AD2E-D8736120BA6B}"/>
              </a:ext>
            </a:extLst>
          </p:cNvPr>
          <p:cNvSpPr txBox="1"/>
          <p:nvPr/>
        </p:nvSpPr>
        <p:spPr>
          <a:xfrm>
            <a:off x="5440483" y="4242392"/>
            <a:ext cx="1229548" cy="307777"/>
          </a:xfrm>
          <a:prstGeom prst="rect">
            <a:avLst/>
          </a:prstGeom>
          <a:noFill/>
        </p:spPr>
        <p:txBody>
          <a:bodyPr wrap="square" rtlCol="0">
            <a:spAutoFit/>
          </a:bodyPr>
          <a:lstStyle/>
          <a:p>
            <a:r>
              <a:rPr lang="en-IN" dirty="0">
                <a:solidFill>
                  <a:schemeClr val="bg1"/>
                </a:solidFill>
              </a:rPr>
              <a:t>Features</a:t>
            </a:r>
          </a:p>
        </p:txBody>
      </p:sp>
    </p:spTree>
    <p:extLst>
      <p:ext uri="{BB962C8B-B14F-4D97-AF65-F5344CB8AC3E}">
        <p14:creationId xmlns:p14="http://schemas.microsoft.com/office/powerpoint/2010/main" val="1891214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4D96-3E04-4D9D-B411-1FB8E8ADE7E7}"/>
              </a:ext>
            </a:extLst>
          </p:cNvPr>
          <p:cNvSpPr>
            <a:spLocks noGrp="1"/>
          </p:cNvSpPr>
          <p:nvPr>
            <p:ph type="title"/>
          </p:nvPr>
        </p:nvSpPr>
        <p:spPr/>
        <p:txBody>
          <a:bodyPr/>
          <a:lstStyle/>
          <a:p>
            <a:r>
              <a:rPr lang="en-IN" sz="3200" b="1" dirty="0"/>
              <a:t>USE CASE DIAGRAM</a:t>
            </a:r>
            <a:endParaRPr lang="en-IN" b="1" dirty="0"/>
          </a:p>
        </p:txBody>
      </p:sp>
      <p:sp>
        <p:nvSpPr>
          <p:cNvPr id="4" name="Rectangle 3">
            <a:extLst>
              <a:ext uri="{FF2B5EF4-FFF2-40B4-BE49-F238E27FC236}">
                <a16:creationId xmlns:a16="http://schemas.microsoft.com/office/drawing/2014/main" id="{407CC0E8-6720-4FF9-A983-0FE5E103A21D}"/>
              </a:ext>
            </a:extLst>
          </p:cNvPr>
          <p:cNvSpPr/>
          <p:nvPr/>
        </p:nvSpPr>
        <p:spPr>
          <a:xfrm>
            <a:off x="4157330" y="999460"/>
            <a:ext cx="4179070" cy="396594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5" name="Oval 4">
            <a:extLst>
              <a:ext uri="{FF2B5EF4-FFF2-40B4-BE49-F238E27FC236}">
                <a16:creationId xmlns:a16="http://schemas.microsoft.com/office/drawing/2014/main" id="{74E12C1B-CE16-4B51-B5C4-76FFA7862D10}"/>
              </a:ext>
            </a:extLst>
          </p:cNvPr>
          <p:cNvSpPr/>
          <p:nvPr/>
        </p:nvSpPr>
        <p:spPr>
          <a:xfrm>
            <a:off x="1297500" y="1658679"/>
            <a:ext cx="1020398" cy="913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98D421F3-F5EF-48BC-982B-356B0B7C2F37}"/>
              </a:ext>
            </a:extLst>
          </p:cNvPr>
          <p:cNvCxnSpPr>
            <a:cxnSpLocks/>
            <a:stCxn id="5" idx="4"/>
          </p:cNvCxnSpPr>
          <p:nvPr/>
        </p:nvCxnSpPr>
        <p:spPr>
          <a:xfrm flipH="1">
            <a:off x="1807535" y="2571750"/>
            <a:ext cx="164" cy="1638743"/>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AC9792DD-9A2E-4C8E-8D42-79BFCFA9D7BE}"/>
              </a:ext>
            </a:extLst>
          </p:cNvPr>
          <p:cNvCxnSpPr/>
          <p:nvPr/>
        </p:nvCxnSpPr>
        <p:spPr>
          <a:xfrm>
            <a:off x="1212112" y="3104707"/>
            <a:ext cx="123337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4D8537A5-5D35-4ED8-BC4F-556A2D72D0ED}"/>
              </a:ext>
            </a:extLst>
          </p:cNvPr>
          <p:cNvCxnSpPr/>
          <p:nvPr/>
        </p:nvCxnSpPr>
        <p:spPr>
          <a:xfrm flipH="1">
            <a:off x="1297500" y="4189228"/>
            <a:ext cx="510199" cy="350874"/>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5E8B0C7-37C0-41C5-B812-E5D9B93E1F5E}"/>
              </a:ext>
            </a:extLst>
          </p:cNvPr>
          <p:cNvCxnSpPr>
            <a:cxnSpLocks/>
          </p:cNvCxnSpPr>
          <p:nvPr/>
        </p:nvCxnSpPr>
        <p:spPr>
          <a:xfrm>
            <a:off x="1807535" y="4189228"/>
            <a:ext cx="510363" cy="39872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3164C355-76B9-4B79-8A9F-7A84A8BA0AB0}"/>
              </a:ext>
            </a:extLst>
          </p:cNvPr>
          <p:cNvSpPr/>
          <p:nvPr/>
        </p:nvSpPr>
        <p:spPr>
          <a:xfrm>
            <a:off x="1552599" y="1881963"/>
            <a:ext cx="116713" cy="1382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63AEFFE2-8881-4837-819F-6EF44A2A3A56}"/>
              </a:ext>
            </a:extLst>
          </p:cNvPr>
          <p:cNvSpPr/>
          <p:nvPr/>
        </p:nvSpPr>
        <p:spPr>
          <a:xfrm>
            <a:off x="1924411" y="1881963"/>
            <a:ext cx="116713" cy="1382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3A6DF628-4E2C-42EE-9CD6-5EDE9CFBBAD4}"/>
              </a:ext>
            </a:extLst>
          </p:cNvPr>
          <p:cNvCxnSpPr>
            <a:cxnSpLocks/>
          </p:cNvCxnSpPr>
          <p:nvPr/>
        </p:nvCxnSpPr>
        <p:spPr>
          <a:xfrm>
            <a:off x="1648046" y="2254102"/>
            <a:ext cx="313455" cy="0"/>
          </a:xfrm>
          <a:prstGeom prst="line">
            <a:avLst/>
          </a:prstGeom>
        </p:spPr>
        <p:style>
          <a:lnRef idx="2">
            <a:schemeClr val="dk1"/>
          </a:lnRef>
          <a:fillRef idx="0">
            <a:schemeClr val="dk1"/>
          </a:fillRef>
          <a:effectRef idx="1">
            <a:schemeClr val="dk1"/>
          </a:effectRef>
          <a:fontRef idx="minor">
            <a:schemeClr val="tx1"/>
          </a:fontRef>
        </p:style>
      </p:cxnSp>
      <p:sp>
        <p:nvSpPr>
          <p:cNvPr id="31" name="Oval 30">
            <a:extLst>
              <a:ext uri="{FF2B5EF4-FFF2-40B4-BE49-F238E27FC236}">
                <a16:creationId xmlns:a16="http://schemas.microsoft.com/office/drawing/2014/main" id="{11D8C777-C692-444D-85AB-B5575EB5721D}"/>
              </a:ext>
            </a:extLst>
          </p:cNvPr>
          <p:cNvSpPr/>
          <p:nvPr/>
        </p:nvSpPr>
        <p:spPr>
          <a:xfrm>
            <a:off x="4976037" y="1180214"/>
            <a:ext cx="2711303" cy="914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Stand In Front of Webcam</a:t>
            </a:r>
          </a:p>
        </p:txBody>
      </p:sp>
      <p:sp>
        <p:nvSpPr>
          <p:cNvPr id="32" name="Oval 31">
            <a:extLst>
              <a:ext uri="{FF2B5EF4-FFF2-40B4-BE49-F238E27FC236}">
                <a16:creationId xmlns:a16="http://schemas.microsoft.com/office/drawing/2014/main" id="{6A07EA92-2115-4EE6-8134-B9564D8F14EA}"/>
              </a:ext>
            </a:extLst>
          </p:cNvPr>
          <p:cNvSpPr/>
          <p:nvPr/>
        </p:nvSpPr>
        <p:spPr>
          <a:xfrm>
            <a:off x="4976037" y="2509358"/>
            <a:ext cx="2711303" cy="914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Show Proper Emotion</a:t>
            </a:r>
          </a:p>
        </p:txBody>
      </p:sp>
      <p:sp>
        <p:nvSpPr>
          <p:cNvPr id="33" name="Oval 32">
            <a:extLst>
              <a:ext uri="{FF2B5EF4-FFF2-40B4-BE49-F238E27FC236}">
                <a16:creationId xmlns:a16="http://schemas.microsoft.com/office/drawing/2014/main" id="{8F609077-C594-468F-ADDC-AD23A67B30BD}"/>
              </a:ext>
            </a:extLst>
          </p:cNvPr>
          <p:cNvSpPr/>
          <p:nvPr/>
        </p:nvSpPr>
        <p:spPr>
          <a:xfrm>
            <a:off x="4976037" y="3753443"/>
            <a:ext cx="2711303" cy="914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Emotion Detected</a:t>
            </a:r>
          </a:p>
        </p:txBody>
      </p:sp>
      <p:cxnSp>
        <p:nvCxnSpPr>
          <p:cNvPr id="35" name="Straight Arrow Connector 34">
            <a:extLst>
              <a:ext uri="{FF2B5EF4-FFF2-40B4-BE49-F238E27FC236}">
                <a16:creationId xmlns:a16="http://schemas.microsoft.com/office/drawing/2014/main" id="{C366C4CD-5821-4AAA-87F8-D87ADB22952C}"/>
              </a:ext>
            </a:extLst>
          </p:cNvPr>
          <p:cNvCxnSpPr>
            <a:cxnSpLocks/>
          </p:cNvCxnSpPr>
          <p:nvPr/>
        </p:nvCxnSpPr>
        <p:spPr>
          <a:xfrm flipV="1">
            <a:off x="2828260" y="2966408"/>
            <a:ext cx="2147777" cy="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7C1426E5-0A80-49D5-89F3-4AC39645BF44}"/>
              </a:ext>
            </a:extLst>
          </p:cNvPr>
          <p:cNvCxnSpPr>
            <a:cxnSpLocks/>
          </p:cNvCxnSpPr>
          <p:nvPr/>
        </p:nvCxnSpPr>
        <p:spPr>
          <a:xfrm>
            <a:off x="2828260" y="2982432"/>
            <a:ext cx="2147777" cy="12280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D5A6DBBA-04D3-45A1-99DB-56685842650F}"/>
              </a:ext>
            </a:extLst>
          </p:cNvPr>
          <p:cNvCxnSpPr>
            <a:cxnSpLocks/>
          </p:cNvCxnSpPr>
          <p:nvPr/>
        </p:nvCxnSpPr>
        <p:spPr>
          <a:xfrm flipV="1">
            <a:off x="2827933" y="1634494"/>
            <a:ext cx="2148104" cy="13159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4246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9"/>
          <p:cNvSpPr txBox="1">
            <a:spLocks noGrp="1"/>
          </p:cNvSpPr>
          <p:nvPr>
            <p:ph type="title"/>
          </p:nvPr>
        </p:nvSpPr>
        <p:spPr>
          <a:xfrm>
            <a:off x="1260925" y="1012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Technologies / Software Requirements</a:t>
            </a:r>
            <a:endParaRPr/>
          </a:p>
        </p:txBody>
      </p:sp>
      <p:sp>
        <p:nvSpPr>
          <p:cNvPr id="298" name="Google Shape;298;p19"/>
          <p:cNvSpPr txBox="1">
            <a:spLocks noGrp="1"/>
          </p:cNvSpPr>
          <p:nvPr>
            <p:ph type="body" idx="1"/>
          </p:nvPr>
        </p:nvSpPr>
        <p:spPr>
          <a:xfrm>
            <a:off x="1178100" y="1483375"/>
            <a:ext cx="6787800" cy="2934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Python 3  or above</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Library  - open cv</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Mood Recognition System</a:t>
            </a:r>
            <a:endParaRPr sz="2000"/>
          </a:p>
          <a:p>
            <a:pPr marL="457200" lvl="0" indent="0" algn="l" rtl="0">
              <a:spcBef>
                <a:spcPts val="1200"/>
              </a:spcBef>
              <a:spcAft>
                <a:spcPts val="1200"/>
              </a:spcAft>
              <a:buNone/>
            </a:pP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Effect transition="in" filter="fade">
                                      <p:cBhvr>
                                        <p:cTn id="12" dur="10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22"/>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316" name="Google Shape;316;p22"/>
          <p:cNvSpPr txBox="1">
            <a:spLocks noGrp="1"/>
          </p:cNvSpPr>
          <p:nvPr>
            <p:ph type="title"/>
          </p:nvPr>
        </p:nvSpPr>
        <p:spPr>
          <a:xfrm>
            <a:off x="2843250" y="128000"/>
            <a:ext cx="3457500" cy="78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Reports / Outputs</a:t>
            </a:r>
            <a:endParaRPr/>
          </a:p>
        </p:txBody>
      </p:sp>
      <p:pic>
        <p:nvPicPr>
          <p:cNvPr id="317" name="Google Shape;317;p22"/>
          <p:cNvPicPr preferRelativeResize="0"/>
          <p:nvPr/>
        </p:nvPicPr>
        <p:blipFill>
          <a:blip r:embed="rId4"/>
          <a:srcRect l="3736" r="3736"/>
          <a:stretch/>
        </p:blipFill>
        <p:spPr>
          <a:xfrm>
            <a:off x="701900" y="1026300"/>
            <a:ext cx="7449700" cy="3912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23"/>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323" name="Google Shape;323;p23"/>
          <p:cNvSpPr txBox="1">
            <a:spLocks noGrp="1"/>
          </p:cNvSpPr>
          <p:nvPr>
            <p:ph type="title"/>
          </p:nvPr>
        </p:nvSpPr>
        <p:spPr>
          <a:xfrm>
            <a:off x="2425350" y="128000"/>
            <a:ext cx="4293300" cy="1056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Reports / Outputs 2</a:t>
            </a:r>
            <a:endParaRPr/>
          </a:p>
        </p:txBody>
      </p:sp>
      <p:pic>
        <p:nvPicPr>
          <p:cNvPr id="324" name="Google Shape;324;p23"/>
          <p:cNvPicPr preferRelativeResize="0"/>
          <p:nvPr/>
        </p:nvPicPr>
        <p:blipFill>
          <a:blip r:embed="rId4"/>
          <a:srcRect/>
          <a:stretch/>
        </p:blipFill>
        <p:spPr>
          <a:xfrm>
            <a:off x="1539175" y="1393081"/>
            <a:ext cx="5934800" cy="33336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24"/>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330" name="Google Shape;330;p24"/>
          <p:cNvSpPr txBox="1">
            <a:spLocks noGrp="1"/>
          </p:cNvSpPr>
          <p:nvPr>
            <p:ph type="title"/>
          </p:nvPr>
        </p:nvSpPr>
        <p:spPr>
          <a:xfrm>
            <a:off x="2843250" y="128000"/>
            <a:ext cx="3860700" cy="1108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Reports / Outputs 3</a:t>
            </a:r>
            <a:endParaRPr/>
          </a:p>
        </p:txBody>
      </p:sp>
      <p:pic>
        <p:nvPicPr>
          <p:cNvPr id="331" name="Google Shape;331;p24"/>
          <p:cNvPicPr preferRelativeResize="0"/>
          <p:nvPr/>
        </p:nvPicPr>
        <p:blipFill>
          <a:blip r:embed="rId4"/>
          <a:srcRect/>
          <a:stretch/>
        </p:blipFill>
        <p:spPr>
          <a:xfrm>
            <a:off x="1764275" y="2393915"/>
            <a:ext cx="5819951" cy="10905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25" descr="Overhead shot of young people sitting on a boardwalk"/>
          <p:cNvPicPr preferRelativeResize="0"/>
          <p:nvPr/>
        </p:nvPicPr>
        <p:blipFill rotWithShape="1">
          <a:blip r:embed="rId3">
            <a:alphaModFix/>
          </a:blip>
          <a:srcRect t="8630" r="1254" b="8063"/>
          <a:stretch/>
        </p:blipFill>
        <p:spPr>
          <a:xfrm>
            <a:off x="-30675" y="0"/>
            <a:ext cx="9174676" cy="5143501"/>
          </a:xfrm>
          <a:prstGeom prst="rect">
            <a:avLst/>
          </a:prstGeom>
          <a:noFill/>
          <a:ln>
            <a:noFill/>
          </a:ln>
        </p:spPr>
      </p:pic>
      <p:sp>
        <p:nvSpPr>
          <p:cNvPr id="337" name="Google Shape;337;p25"/>
          <p:cNvSpPr txBox="1">
            <a:spLocks noGrp="1"/>
          </p:cNvSpPr>
          <p:nvPr>
            <p:ph type="title"/>
          </p:nvPr>
        </p:nvSpPr>
        <p:spPr>
          <a:xfrm>
            <a:off x="490250" y="488250"/>
            <a:ext cx="4439100" cy="1479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000" b="1"/>
              <a:t>How will it serve the Society ?</a:t>
            </a:r>
            <a:endParaRPr sz="3000" b="1"/>
          </a:p>
          <a:p>
            <a:pPr marL="0" lvl="0" indent="0" algn="l" rtl="0">
              <a:spcBef>
                <a:spcPts val="1000"/>
              </a:spcBef>
              <a:spcAft>
                <a:spcPts val="1000"/>
              </a:spcAft>
              <a:buNone/>
            </a:pPr>
            <a:endParaRPr/>
          </a:p>
        </p:txBody>
      </p:sp>
      <p:sp>
        <p:nvSpPr>
          <p:cNvPr id="338" name="Google Shape;338;p25"/>
          <p:cNvSpPr txBox="1">
            <a:spLocks noGrp="1"/>
          </p:cNvSpPr>
          <p:nvPr>
            <p:ph type="title"/>
          </p:nvPr>
        </p:nvSpPr>
        <p:spPr>
          <a:xfrm>
            <a:off x="490250" y="2208600"/>
            <a:ext cx="4736400" cy="1386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sz="3000"/>
          </a:p>
          <a:p>
            <a:pPr marL="457200" lvl="0" indent="-400050" algn="l" rtl="0">
              <a:spcBef>
                <a:spcPts val="1000"/>
              </a:spcBef>
              <a:spcAft>
                <a:spcPts val="0"/>
              </a:spcAft>
              <a:buSzPct val="100000"/>
              <a:buChar char="●"/>
            </a:pPr>
            <a:r>
              <a:rPr lang="en" sz="3000"/>
              <a:t>Reducing Stress.</a:t>
            </a:r>
            <a:br>
              <a:rPr lang="en" sz="3000"/>
            </a:br>
            <a:br>
              <a:rPr lang="en" sz="3000"/>
            </a:br>
            <a:endParaRPr/>
          </a:p>
        </p:txBody>
      </p:sp>
      <p:sp>
        <p:nvSpPr>
          <p:cNvPr id="339" name="Google Shape;339;p25"/>
          <p:cNvSpPr txBox="1">
            <a:spLocks noGrp="1"/>
          </p:cNvSpPr>
          <p:nvPr>
            <p:ph type="title"/>
          </p:nvPr>
        </p:nvSpPr>
        <p:spPr>
          <a:xfrm>
            <a:off x="490250" y="3285400"/>
            <a:ext cx="3780300" cy="1151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sz="3000"/>
          </a:p>
          <a:p>
            <a:pPr marL="457200" lvl="0" indent="-400050" algn="l" rtl="0">
              <a:spcBef>
                <a:spcPts val="1000"/>
              </a:spcBef>
              <a:spcAft>
                <a:spcPts val="0"/>
              </a:spcAft>
              <a:buSzPct val="100000"/>
              <a:buChar char="●"/>
            </a:pPr>
            <a:r>
              <a:rPr lang="en" sz="3000"/>
              <a:t>Creating Smiles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8"/>
                                        </p:tgtEl>
                                        <p:attrNameLst>
                                          <p:attrName>style.visibility</p:attrName>
                                        </p:attrNameLst>
                                      </p:cBhvr>
                                      <p:to>
                                        <p:strVal val="visible"/>
                                      </p:to>
                                    </p:set>
                                    <p:animEffect transition="in" filter="fade">
                                      <p:cBhvr>
                                        <p:cTn id="12" dur="1000"/>
                                        <p:tgtEl>
                                          <p:spTgt spid="3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9"/>
                                        </p:tgtEl>
                                        <p:attrNameLst>
                                          <p:attrName>style.visibility</p:attrName>
                                        </p:attrNameLst>
                                      </p:cBhvr>
                                      <p:to>
                                        <p:strVal val="visible"/>
                                      </p:to>
                                    </p:set>
                                    <p:animEffect transition="in" filter="fade">
                                      <p:cBhvr>
                                        <p:cTn id="17" dur="10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26" descr="Overhead shot of young people sitting on a boardwalk"/>
          <p:cNvPicPr preferRelativeResize="0"/>
          <p:nvPr/>
        </p:nvPicPr>
        <p:blipFill rotWithShape="1">
          <a:blip r:embed="rId3">
            <a:alphaModFix/>
          </a:blip>
          <a:srcRect t="8630" r="1254" b="8063"/>
          <a:stretch/>
        </p:blipFill>
        <p:spPr>
          <a:xfrm>
            <a:off x="-30675" y="0"/>
            <a:ext cx="9174677" cy="5143502"/>
          </a:xfrm>
          <a:prstGeom prst="rect">
            <a:avLst/>
          </a:prstGeom>
          <a:noFill/>
          <a:ln>
            <a:noFill/>
          </a:ln>
        </p:spPr>
      </p:pic>
      <p:sp>
        <p:nvSpPr>
          <p:cNvPr id="345" name="Google Shape;345;p26"/>
          <p:cNvSpPr txBox="1">
            <a:spLocks noGrp="1"/>
          </p:cNvSpPr>
          <p:nvPr>
            <p:ph type="title"/>
          </p:nvPr>
        </p:nvSpPr>
        <p:spPr>
          <a:xfrm>
            <a:off x="466650" y="122525"/>
            <a:ext cx="3133200" cy="1266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300" b="1"/>
              <a:t>Conclusion</a:t>
            </a:r>
            <a:endParaRPr sz="3300" b="1"/>
          </a:p>
          <a:p>
            <a:pPr marL="0" lvl="0" indent="0" algn="l" rtl="0">
              <a:spcBef>
                <a:spcPts val="1000"/>
              </a:spcBef>
              <a:spcAft>
                <a:spcPts val="1000"/>
              </a:spcAft>
              <a:buNone/>
            </a:pPr>
            <a:endParaRPr/>
          </a:p>
        </p:txBody>
      </p:sp>
      <p:sp>
        <p:nvSpPr>
          <p:cNvPr id="346" name="Google Shape;346;p26"/>
          <p:cNvSpPr txBox="1"/>
          <p:nvPr/>
        </p:nvSpPr>
        <p:spPr>
          <a:xfrm>
            <a:off x="352050" y="2106275"/>
            <a:ext cx="8369100" cy="222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FFFFFF"/>
                </a:solidFill>
                <a:latin typeface="Montserrat"/>
                <a:ea typeface="Montserrat"/>
                <a:cs typeface="Montserrat"/>
                <a:sym typeface="Montserrat"/>
              </a:rPr>
              <a:t>Finally we can say that our mood almost always dictates our action and our software will help in detecting the person’s mood so that person can relax and make more informed decisions</a:t>
            </a:r>
            <a:endParaRPr sz="2400" b="1">
              <a:solidFill>
                <a:schemeClr val="lt1"/>
              </a:solidFill>
              <a:latin typeface="Montserrat"/>
              <a:ea typeface="Montserrat"/>
              <a:cs typeface="Montserrat"/>
              <a:sym typeface="Montserrat"/>
            </a:endParaRPr>
          </a:p>
          <a:p>
            <a:pPr marL="0" lvl="0" indent="0" algn="l" rtl="0">
              <a:spcBef>
                <a:spcPts val="1000"/>
              </a:spcBef>
              <a:spcAft>
                <a:spcPts val="1000"/>
              </a:spcAft>
              <a:buNone/>
            </a:pPr>
            <a:endParaRPr sz="28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1000"/>
                                        <p:tgtEl>
                                          <p:spTgt spid="3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1000"/>
                                        <p:tgtEl>
                                          <p:spTgt spid="3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a:t>Gantt Chart</a:t>
            </a:r>
            <a:endParaRPr sz="2800"/>
          </a:p>
        </p:txBody>
      </p:sp>
      <p:pic>
        <p:nvPicPr>
          <p:cNvPr id="352" name="Google Shape;352;p27"/>
          <p:cNvPicPr preferRelativeResize="0"/>
          <p:nvPr/>
        </p:nvPicPr>
        <p:blipFill>
          <a:blip r:embed="rId3">
            <a:alphaModFix/>
          </a:blip>
          <a:stretch>
            <a:fillRect/>
          </a:stretch>
        </p:blipFill>
        <p:spPr>
          <a:xfrm>
            <a:off x="2074925" y="1268400"/>
            <a:ext cx="4994150" cy="37455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5"/>
          <p:cNvSpPr txBox="1">
            <a:spLocks noGrp="1"/>
          </p:cNvSpPr>
          <p:nvPr>
            <p:ph type="body" idx="1"/>
          </p:nvPr>
        </p:nvSpPr>
        <p:spPr>
          <a:xfrm>
            <a:off x="471900" y="2428475"/>
            <a:ext cx="7493100" cy="1895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sz="1800" dirty="0"/>
              <a:t>Divyansh Bhatnagar	 			200290140042 </a:t>
            </a:r>
            <a:endParaRPr sz="1800" dirty="0"/>
          </a:p>
          <a:p>
            <a:pPr marL="457200" lvl="0" indent="-342900" algn="l" rtl="0">
              <a:spcBef>
                <a:spcPts val="0"/>
              </a:spcBef>
              <a:spcAft>
                <a:spcPts val="0"/>
              </a:spcAft>
              <a:buSzPts val="1800"/>
              <a:buAutoNum type="arabicPeriod"/>
            </a:pPr>
            <a:r>
              <a:rPr lang="en" sz="1800" dirty="0"/>
              <a:t>Ayushi Singhal 				200290140036 </a:t>
            </a:r>
            <a:endParaRPr sz="1800" dirty="0"/>
          </a:p>
          <a:p>
            <a:pPr marL="457200" lvl="0" indent="-342900" algn="l" rtl="0">
              <a:spcBef>
                <a:spcPts val="0"/>
              </a:spcBef>
              <a:spcAft>
                <a:spcPts val="0"/>
              </a:spcAft>
              <a:buSzPts val="1800"/>
              <a:buAutoNum type="arabicPeriod"/>
            </a:pPr>
            <a:r>
              <a:rPr lang="en" sz="1800" dirty="0"/>
              <a:t>Tarunima Sharma	 			200290140126 </a:t>
            </a:r>
            <a:endParaRPr sz="1800" dirty="0"/>
          </a:p>
          <a:p>
            <a:pPr marL="457200" lvl="0" indent="-342900" algn="l" rtl="0">
              <a:spcBef>
                <a:spcPts val="0"/>
              </a:spcBef>
              <a:spcAft>
                <a:spcPts val="0"/>
              </a:spcAft>
              <a:buSzPts val="1800"/>
              <a:buAutoNum type="arabicPeriod"/>
            </a:pPr>
            <a:r>
              <a:rPr lang="en" sz="1800" dirty="0"/>
              <a:t>Akshay Singh 				200290140014 </a:t>
            </a:r>
            <a:endParaRPr sz="1800" dirty="0"/>
          </a:p>
          <a:p>
            <a:pPr marL="0" lvl="0" indent="0" algn="l" rtl="0">
              <a:spcBef>
                <a:spcPts val="1200"/>
              </a:spcBef>
              <a:spcAft>
                <a:spcPts val="1200"/>
              </a:spcAft>
              <a:buNone/>
            </a:pPr>
            <a:endParaRPr sz="1800" dirty="0"/>
          </a:p>
        </p:txBody>
      </p:sp>
      <p:sp>
        <p:nvSpPr>
          <p:cNvPr id="272" name="Google Shape;272;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Team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1000"/>
                                        <p:tgtEl>
                                          <p:spTgt spid="2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fade">
                                      <p:cBhvr>
                                        <p:cTn id="12"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6"/>
        <p:cNvGrpSpPr/>
        <p:nvPr/>
      </p:nvGrpSpPr>
      <p:grpSpPr>
        <a:xfrm>
          <a:off x="0" y="0"/>
          <a:ext cx="0" cy="0"/>
          <a:chOff x="0" y="0"/>
          <a:chExt cx="0" cy="0"/>
        </a:xfrm>
      </p:grpSpPr>
      <p:pic>
        <p:nvPicPr>
          <p:cNvPr id="357" name="Google Shape;357;p28"/>
          <p:cNvPicPr preferRelativeResize="0"/>
          <p:nvPr/>
        </p:nvPicPr>
        <p:blipFill rotWithShape="1">
          <a:blip r:embed="rId4">
            <a:alphaModFix/>
          </a:blip>
          <a:srcRect b="9477"/>
          <a:stretch/>
        </p:blipFill>
        <p:spPr>
          <a:xfrm>
            <a:off x="0" y="0"/>
            <a:ext cx="9144000" cy="5143500"/>
          </a:xfrm>
          <a:prstGeom prst="rect">
            <a:avLst/>
          </a:prstGeom>
          <a:noFill/>
          <a:ln>
            <a:noFill/>
          </a:ln>
        </p:spPr>
      </p:pic>
      <p:sp>
        <p:nvSpPr>
          <p:cNvPr id="358" name="Google Shape;358;p28"/>
          <p:cNvSpPr txBox="1">
            <a:spLocks noGrp="1"/>
          </p:cNvSpPr>
          <p:nvPr>
            <p:ph type="title"/>
          </p:nvPr>
        </p:nvSpPr>
        <p:spPr>
          <a:xfrm>
            <a:off x="1499550" y="895825"/>
            <a:ext cx="6144900" cy="3138600"/>
          </a:xfrm>
          <a:prstGeom prst="rect">
            <a:avLst/>
          </a:prstGeom>
        </p:spPr>
        <p:txBody>
          <a:bodyPr spcFirstLastPara="1" wrap="square" lIns="91425" tIns="91425" rIns="91425" bIns="91425" anchor="ctr" anchorCtr="0">
            <a:normAutofit/>
          </a:bodyPr>
          <a:lstStyle/>
          <a:p>
            <a:pPr marL="914400" lvl="0" indent="0" algn="l" rtl="0">
              <a:spcBef>
                <a:spcPts val="0"/>
              </a:spcBef>
              <a:spcAft>
                <a:spcPts val="0"/>
              </a:spcAft>
              <a:buNone/>
            </a:pPr>
            <a:r>
              <a:rPr lang="en" sz="6600">
                <a:latin typeface="Comic Sans MS"/>
                <a:ea typeface="Comic Sans MS"/>
                <a:cs typeface="Comic Sans MS"/>
                <a:sym typeface="Comic Sans MS"/>
              </a:rPr>
              <a:t>Thank You</a:t>
            </a:r>
            <a:endParaRPr sz="6600">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1000"/>
                                        <p:tgtEl>
                                          <p:spTgt spid="358"/>
                                        </p:tgtEl>
                                        <p:attrNameLst>
                                          <p:attrName>ppt_x</p:attrName>
                                        </p:attrNameLst>
                                      </p:cBhvr>
                                      <p:tavLst>
                                        <p:tav tm="0">
                                          <p:val>
                                            <p:strVal val="#ppt_x"/>
                                          </p:val>
                                        </p:tav>
                                        <p:tav tm="100000">
                                          <p:val>
                                            <p:strVal val="#ppt_x+1"/>
                                          </p:val>
                                        </p:tav>
                                      </p:tavLst>
                                    </p:anim>
                                    <p:set>
                                      <p:cBhvr>
                                        <p:cTn id="7" dur="1" fill="hold">
                                          <p:stCondLst>
                                            <p:cond delay="1000"/>
                                          </p:stCondLst>
                                        </p:cTn>
                                        <p:tgtEl>
                                          <p:spTgt spid="3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16"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278" name="Google Shape;278;p16"/>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chemeClr val="lt1"/>
                </a:solidFill>
              </a:rPr>
              <a:t>Introduction</a:t>
            </a:r>
            <a:endParaRPr>
              <a:solidFill>
                <a:schemeClr val="lt1"/>
              </a:solidFill>
            </a:endParaRPr>
          </a:p>
        </p:txBody>
      </p:sp>
      <p:sp>
        <p:nvSpPr>
          <p:cNvPr id="279" name="Google Shape;279;p16"/>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2400"/>
              <a:t>Facial expressions play a significant role in human dialogue. As a result, there has been considerable work done on the recognition of emotional expressions and the application of this research will be beneficial in improving human-machine dialogue. </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1000"/>
                                        <p:tgtEl>
                                          <p:spTgt spid="2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gtEl>
                                        <p:attrNameLst>
                                          <p:attrName>style.visibility</p:attrName>
                                        </p:attrNameLst>
                                      </p:cBhvr>
                                      <p:to>
                                        <p:strVal val="visible"/>
                                      </p:to>
                                    </p:set>
                                    <p:animEffect transition="in" filter="fade">
                                      <p:cBhvr>
                                        <p:cTn id="12"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17"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285" name="Google Shape;285;p17"/>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chemeClr val="lt1"/>
                </a:solidFill>
              </a:rPr>
              <a:t>Introduction</a:t>
            </a:r>
            <a:endParaRPr>
              <a:solidFill>
                <a:schemeClr val="lt1"/>
              </a:solidFill>
            </a:endParaRPr>
          </a:p>
        </p:txBody>
      </p:sp>
      <p:sp>
        <p:nvSpPr>
          <p:cNvPr id="286" name="Google Shape;286;p1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2400"/>
              <a:t>One can imagine the improvements to computer interfaces, automated clinical (psychological) research or even interactions between humans and autonomous robots.</a:t>
            </a:r>
            <a:endParaRPr sz="2400"/>
          </a:p>
          <a:p>
            <a:pPr marL="0" lvl="0" indent="0" algn="l" rtl="0">
              <a:spcBef>
                <a:spcPts val="1200"/>
              </a:spcBef>
              <a:spcAft>
                <a:spcPts val="1200"/>
              </a:spcAft>
              <a:buNone/>
            </a:pP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000"/>
                                        <p:tgtEl>
                                          <p:spTgt spid="2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fade">
                                      <p:cBhvr>
                                        <p:cTn id="12" dur="10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8"/>
          <p:cNvSpPr txBox="1">
            <a:spLocks noGrp="1"/>
          </p:cNvSpPr>
          <p:nvPr>
            <p:ph type="title"/>
          </p:nvPr>
        </p:nvSpPr>
        <p:spPr>
          <a:xfrm>
            <a:off x="1260925" y="1012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Hardware Requirements / Hardware Used</a:t>
            </a:r>
            <a:endParaRPr/>
          </a:p>
        </p:txBody>
      </p:sp>
      <p:sp>
        <p:nvSpPr>
          <p:cNvPr id="292" name="Google Shape;292;p18"/>
          <p:cNvSpPr txBox="1">
            <a:spLocks noGrp="1"/>
          </p:cNvSpPr>
          <p:nvPr>
            <p:ph type="body" idx="1"/>
          </p:nvPr>
        </p:nvSpPr>
        <p:spPr>
          <a:xfrm>
            <a:off x="306375" y="1128675"/>
            <a:ext cx="9569700" cy="4464300"/>
          </a:xfrm>
          <a:prstGeom prst="rect">
            <a:avLst/>
          </a:prstGeom>
        </p:spPr>
        <p:txBody>
          <a:bodyPr spcFirstLastPara="1" wrap="square" lIns="91425" tIns="91425" rIns="91425" bIns="91425" anchor="t" anchorCtr="0">
            <a:normAutofit fontScale="92500" lnSpcReduction="20000"/>
          </a:bodyPr>
          <a:lstStyle/>
          <a:p>
            <a:pPr marL="457200" lvl="0" indent="-317182" algn="l" rtl="0">
              <a:spcBef>
                <a:spcPts val="0"/>
              </a:spcBef>
              <a:spcAft>
                <a:spcPts val="0"/>
              </a:spcAft>
              <a:buSzPct val="100000"/>
              <a:buChar char="●"/>
            </a:pPr>
            <a:r>
              <a:rPr lang="en" sz="1800"/>
              <a:t>Central Processing Unit (CPU) - Intel Core i5 6th gen or AMD processor equivalent</a:t>
            </a:r>
            <a:endParaRPr sz="1800"/>
          </a:p>
          <a:p>
            <a:pPr marL="457200" lvl="0" indent="0" algn="l" rtl="0">
              <a:spcBef>
                <a:spcPts val="1200"/>
              </a:spcBef>
              <a:spcAft>
                <a:spcPts val="0"/>
              </a:spcAft>
              <a:buNone/>
            </a:pPr>
            <a:endParaRPr sz="1800"/>
          </a:p>
          <a:p>
            <a:pPr marL="457200" lvl="0" indent="-317182" algn="l" rtl="0">
              <a:spcBef>
                <a:spcPts val="1200"/>
              </a:spcBef>
              <a:spcAft>
                <a:spcPts val="0"/>
              </a:spcAft>
              <a:buSzPct val="100000"/>
              <a:buChar char="●"/>
            </a:pPr>
            <a:r>
              <a:rPr lang="en" sz="1800"/>
              <a:t> RAM - 8 GB minimum, 16 GB or higher is recommended.</a:t>
            </a:r>
            <a:endParaRPr sz="1800"/>
          </a:p>
          <a:p>
            <a:pPr marL="457200" lvl="0" indent="0" algn="l" rtl="0">
              <a:spcBef>
                <a:spcPts val="1200"/>
              </a:spcBef>
              <a:spcAft>
                <a:spcPts val="0"/>
              </a:spcAft>
              <a:buNone/>
            </a:pPr>
            <a:endParaRPr sz="1800"/>
          </a:p>
          <a:p>
            <a:pPr marL="457200" lvl="0" indent="-317182" algn="l" rtl="0">
              <a:spcBef>
                <a:spcPts val="1200"/>
              </a:spcBef>
              <a:spcAft>
                <a:spcPts val="0"/>
              </a:spcAft>
              <a:buSzPct val="100000"/>
              <a:buChar char="●"/>
            </a:pPr>
            <a:r>
              <a:rPr lang="en" sz="1800"/>
              <a:t>Graphics Processing Unit (GPU) - NVIDIA GeForce GTX 960 or higher</a:t>
            </a:r>
            <a:endParaRPr sz="1800"/>
          </a:p>
          <a:p>
            <a:pPr marL="457200" lvl="0" indent="0" algn="l" rtl="0">
              <a:spcBef>
                <a:spcPts val="1200"/>
              </a:spcBef>
              <a:spcAft>
                <a:spcPts val="0"/>
              </a:spcAft>
              <a:buNone/>
            </a:pPr>
            <a:endParaRPr sz="1800"/>
          </a:p>
          <a:p>
            <a:pPr marL="457200" lvl="0" indent="-317182" algn="l" rtl="0">
              <a:spcBef>
                <a:spcPts val="1200"/>
              </a:spcBef>
              <a:spcAft>
                <a:spcPts val="0"/>
              </a:spcAft>
              <a:buSzPct val="100000"/>
              <a:buChar char="●"/>
            </a:pPr>
            <a:r>
              <a:rPr lang="en" sz="1800"/>
              <a:t>Inbuilt Camera or Webcam Support</a:t>
            </a:r>
            <a:endParaRPr sz="1800"/>
          </a:p>
          <a:p>
            <a:pPr marL="457200" lvl="0" indent="0" algn="l" rtl="0">
              <a:spcBef>
                <a:spcPts val="1200"/>
              </a:spcBef>
              <a:spcAft>
                <a:spcPts val="0"/>
              </a:spcAft>
              <a:buNone/>
            </a:pPr>
            <a:endParaRPr sz="1800"/>
          </a:p>
          <a:p>
            <a:pPr marL="457200" lvl="0" indent="-317182" algn="l" rtl="0">
              <a:spcBef>
                <a:spcPts val="1200"/>
              </a:spcBef>
              <a:spcAft>
                <a:spcPts val="0"/>
              </a:spcAft>
              <a:buSzPct val="100000"/>
              <a:buChar char="●"/>
            </a:pPr>
            <a:r>
              <a:rPr lang="en" sz="1800"/>
              <a:t>Operating System (OS) -  — Ubuntu or Microsoft Windows 1</a:t>
            </a:r>
            <a:endParaRPr sz="1800"/>
          </a:p>
          <a:p>
            <a:pPr marL="457200" lvl="0" indent="0" algn="l" rtl="0">
              <a:spcBef>
                <a:spcPts val="1200"/>
              </a:spcBef>
              <a:spcAft>
                <a:spcPts val="0"/>
              </a:spcAft>
              <a:buNone/>
            </a:pPr>
            <a:endParaRPr sz="1800"/>
          </a:p>
          <a:p>
            <a:pPr marL="457200" lvl="0" indent="-317182" algn="l" rtl="0">
              <a:spcBef>
                <a:spcPts val="1200"/>
              </a:spcBef>
              <a:spcAft>
                <a:spcPts val="0"/>
              </a:spcAft>
              <a:buSzPct val="100000"/>
              <a:buChar char="●"/>
            </a:pPr>
            <a:r>
              <a:rPr lang="en" sz="1800"/>
              <a:t>Storage - 20 GB</a:t>
            </a:r>
            <a:endParaRPr sz="1800"/>
          </a:p>
          <a:p>
            <a:pPr marL="457200" lvl="0" indent="0" algn="l" rtl="0">
              <a:spcBef>
                <a:spcPts val="1200"/>
              </a:spcBef>
              <a:spcAft>
                <a:spcPts val="1200"/>
              </a:spcAft>
              <a:buNone/>
            </a:pP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1000"/>
                                        <p:tgtEl>
                                          <p:spTgt spid="2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2"/>
                                        </p:tgtEl>
                                        <p:attrNameLst>
                                          <p:attrName>style.visibility</p:attrName>
                                        </p:attrNameLst>
                                      </p:cBhvr>
                                      <p:to>
                                        <p:strVal val="visible"/>
                                      </p:to>
                                    </p:set>
                                    <p:animEffect transition="in" filter="fade">
                                      <p:cBhvr>
                                        <p:cTn id="12"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460950" y="2065350"/>
            <a:ext cx="3687300" cy="101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Module Description</a:t>
            </a:r>
            <a:endParaRPr/>
          </a:p>
        </p:txBody>
      </p:sp>
      <p:sp>
        <p:nvSpPr>
          <p:cNvPr id="304" name="Google Shape;304;p20"/>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i="1">
                <a:solidFill>
                  <a:srgbClr val="FAFAFA"/>
                </a:solidFill>
                <a:latin typeface="Roboto"/>
                <a:ea typeface="Roboto"/>
                <a:cs typeface="Roboto"/>
                <a:sym typeface="Roboto"/>
              </a:rPr>
              <a:t>Preprocessing Image. </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en" sz="1600" i="1">
                <a:solidFill>
                  <a:srgbClr val="FAFAFA"/>
                </a:solidFill>
                <a:latin typeface="Roboto"/>
                <a:ea typeface="Roboto"/>
                <a:cs typeface="Roboto"/>
                <a:sym typeface="Roboto"/>
              </a:rPr>
              <a:t>The system involves pre-processing image data by normalizing and applying a simple mask, extracting certain (facial) features and then using SVMs for classification and recognition of expressions. </a:t>
            </a:r>
            <a:endParaRPr sz="1600">
              <a:solidFill>
                <a:srgbClr val="73737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460950" y="2065350"/>
            <a:ext cx="3687300" cy="101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Module Description </a:t>
            </a:r>
            <a:endParaRPr/>
          </a:p>
        </p:txBody>
      </p:sp>
      <p:sp>
        <p:nvSpPr>
          <p:cNvPr id="310" name="Google Shape;310;p21"/>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i="1">
                <a:solidFill>
                  <a:srgbClr val="FAFAFA"/>
                </a:solidFill>
                <a:latin typeface="Roboto"/>
                <a:ea typeface="Roboto"/>
                <a:cs typeface="Roboto"/>
                <a:sym typeface="Roboto"/>
              </a:rPr>
              <a:t>Extraction of Mood/Emotion. </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en" sz="1600" i="1">
                <a:solidFill>
                  <a:srgbClr val="FAFAFA"/>
                </a:solidFill>
                <a:latin typeface="Roboto"/>
                <a:ea typeface="Roboto"/>
                <a:cs typeface="Roboto"/>
                <a:sym typeface="Roboto"/>
              </a:rPr>
              <a:t>Eigenfaces for each class are used to determine class-specific masks which are then applied to the image data and used to train multiple, one against the rest, SVMs. We find that simply using normalized pixel intensities works well with such an approach</a:t>
            </a:r>
            <a:endParaRPr sz="1600">
              <a:solidFill>
                <a:srgbClr val="73737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0"/>
                                        </p:tgtEl>
                                        <p:attrNameLst>
                                          <p:attrName>style.visibility</p:attrName>
                                        </p:attrNameLst>
                                      </p:cBhvr>
                                      <p:to>
                                        <p:strVal val="visible"/>
                                      </p:to>
                                    </p:set>
                                    <p:animEffect transition="in" filter="fade">
                                      <p:cBhvr>
                                        <p:cTn id="12"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86B7-148B-44F6-99F6-94425798FD0F}"/>
              </a:ext>
            </a:extLst>
          </p:cNvPr>
          <p:cNvSpPr>
            <a:spLocks noGrp="1"/>
          </p:cNvSpPr>
          <p:nvPr>
            <p:ph type="title"/>
          </p:nvPr>
        </p:nvSpPr>
        <p:spPr/>
        <p:txBody>
          <a:bodyPr/>
          <a:lstStyle/>
          <a:p>
            <a:pPr algn="ctr"/>
            <a:r>
              <a:rPr lang="en-IN" dirty="0"/>
              <a:t>SYSTEM ARCHITECTURE</a:t>
            </a:r>
          </a:p>
        </p:txBody>
      </p:sp>
      <p:sp>
        <p:nvSpPr>
          <p:cNvPr id="4" name="Rectangle: Rounded Corners 3">
            <a:extLst>
              <a:ext uri="{FF2B5EF4-FFF2-40B4-BE49-F238E27FC236}">
                <a16:creationId xmlns:a16="http://schemas.microsoft.com/office/drawing/2014/main" id="{1B996B2B-F794-4592-BF1E-519AC9F7CFF4}"/>
              </a:ext>
            </a:extLst>
          </p:cNvPr>
          <p:cNvSpPr/>
          <p:nvPr/>
        </p:nvSpPr>
        <p:spPr>
          <a:xfrm>
            <a:off x="744279" y="1594884"/>
            <a:ext cx="1786270" cy="7868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Capture Image</a:t>
            </a:r>
          </a:p>
        </p:txBody>
      </p:sp>
      <p:cxnSp>
        <p:nvCxnSpPr>
          <p:cNvPr id="6" name="Straight Arrow Connector 5">
            <a:extLst>
              <a:ext uri="{FF2B5EF4-FFF2-40B4-BE49-F238E27FC236}">
                <a16:creationId xmlns:a16="http://schemas.microsoft.com/office/drawing/2014/main" id="{03DEF7DB-67A3-4EAF-AEAB-353A0150278C}"/>
              </a:ext>
            </a:extLst>
          </p:cNvPr>
          <p:cNvCxnSpPr>
            <a:cxnSpLocks/>
            <a:stCxn id="4" idx="3"/>
          </p:cNvCxnSpPr>
          <p:nvPr/>
        </p:nvCxnSpPr>
        <p:spPr>
          <a:xfrm>
            <a:off x="2530549" y="1988289"/>
            <a:ext cx="2604977" cy="1776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8" name="Picture 7" descr="A picture containing person, wall, toothbrush, blue&#10;&#10;Description automatically generated">
            <a:extLst>
              <a:ext uri="{FF2B5EF4-FFF2-40B4-BE49-F238E27FC236}">
                <a16:creationId xmlns:a16="http://schemas.microsoft.com/office/drawing/2014/main" id="{47AB82BC-B22A-4229-B9CA-25455763DC40}"/>
              </a:ext>
            </a:extLst>
          </p:cNvPr>
          <p:cNvPicPr>
            <a:picLocks noChangeAspect="1"/>
          </p:cNvPicPr>
          <p:nvPr/>
        </p:nvPicPr>
        <p:blipFill>
          <a:blip r:embed="rId2"/>
          <a:stretch>
            <a:fillRect/>
          </a:stretch>
        </p:blipFill>
        <p:spPr>
          <a:xfrm>
            <a:off x="5252485" y="1307850"/>
            <a:ext cx="2488019" cy="1541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583B2260-6E8C-42F2-8B89-5D859B330303}"/>
              </a:ext>
            </a:extLst>
          </p:cNvPr>
          <p:cNvSpPr txBox="1"/>
          <p:nvPr/>
        </p:nvSpPr>
        <p:spPr>
          <a:xfrm>
            <a:off x="2636874" y="1509823"/>
            <a:ext cx="2073348" cy="307777"/>
          </a:xfrm>
          <a:prstGeom prst="rect">
            <a:avLst/>
          </a:prstGeom>
          <a:noFill/>
        </p:spPr>
        <p:txBody>
          <a:bodyPr wrap="square" rtlCol="0">
            <a:spAutoFit/>
          </a:bodyPr>
          <a:lstStyle/>
          <a:p>
            <a:r>
              <a:rPr lang="en-IN" dirty="0">
                <a:solidFill>
                  <a:schemeClr val="bg1"/>
                </a:solidFill>
              </a:rPr>
              <a:t>      Faces detected</a:t>
            </a:r>
          </a:p>
        </p:txBody>
      </p:sp>
      <p:sp>
        <p:nvSpPr>
          <p:cNvPr id="13" name="Rectangle: Rounded Corners 12">
            <a:extLst>
              <a:ext uri="{FF2B5EF4-FFF2-40B4-BE49-F238E27FC236}">
                <a16:creationId xmlns:a16="http://schemas.microsoft.com/office/drawing/2014/main" id="{9ABFC18C-C25B-4D4D-9619-66DF664B8235}"/>
              </a:ext>
            </a:extLst>
          </p:cNvPr>
          <p:cNvSpPr/>
          <p:nvPr/>
        </p:nvSpPr>
        <p:spPr>
          <a:xfrm>
            <a:off x="5954234" y="3852531"/>
            <a:ext cx="1786270" cy="7868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Feature Extraction</a:t>
            </a:r>
          </a:p>
        </p:txBody>
      </p:sp>
      <p:sp>
        <p:nvSpPr>
          <p:cNvPr id="14" name="Rectangle: Rounded Corners 13">
            <a:extLst>
              <a:ext uri="{FF2B5EF4-FFF2-40B4-BE49-F238E27FC236}">
                <a16:creationId xmlns:a16="http://schemas.microsoft.com/office/drawing/2014/main" id="{2D4B7846-847E-4778-804D-A7D3433D008A}"/>
              </a:ext>
            </a:extLst>
          </p:cNvPr>
          <p:cNvSpPr/>
          <p:nvPr/>
        </p:nvSpPr>
        <p:spPr>
          <a:xfrm>
            <a:off x="3425456" y="3852529"/>
            <a:ext cx="1786270" cy="7868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Classification</a:t>
            </a:r>
          </a:p>
        </p:txBody>
      </p:sp>
      <p:sp>
        <p:nvSpPr>
          <p:cNvPr id="15" name="Rectangle: Rounded Corners 14">
            <a:extLst>
              <a:ext uri="{FF2B5EF4-FFF2-40B4-BE49-F238E27FC236}">
                <a16:creationId xmlns:a16="http://schemas.microsoft.com/office/drawing/2014/main" id="{F6336D56-92F6-4805-9182-94BE064B3B97}"/>
              </a:ext>
            </a:extLst>
          </p:cNvPr>
          <p:cNvSpPr/>
          <p:nvPr/>
        </p:nvSpPr>
        <p:spPr>
          <a:xfrm>
            <a:off x="896679" y="3852530"/>
            <a:ext cx="1786270" cy="7868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Display of emotion for each face</a:t>
            </a:r>
          </a:p>
        </p:txBody>
      </p:sp>
      <p:cxnSp>
        <p:nvCxnSpPr>
          <p:cNvPr id="16" name="Straight Arrow Connector 15">
            <a:extLst>
              <a:ext uri="{FF2B5EF4-FFF2-40B4-BE49-F238E27FC236}">
                <a16:creationId xmlns:a16="http://schemas.microsoft.com/office/drawing/2014/main" id="{9E14CFEB-B072-4232-B0A1-8D2D17F10A25}"/>
              </a:ext>
            </a:extLst>
          </p:cNvPr>
          <p:cNvCxnSpPr>
            <a:cxnSpLocks/>
            <a:stCxn id="13" idx="1"/>
          </p:cNvCxnSpPr>
          <p:nvPr/>
        </p:nvCxnSpPr>
        <p:spPr>
          <a:xfrm flipH="1" flipV="1">
            <a:off x="5252485" y="4245933"/>
            <a:ext cx="701749" cy="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7DEC7CDB-B509-4544-AD21-22D6DE48BB43}"/>
              </a:ext>
            </a:extLst>
          </p:cNvPr>
          <p:cNvCxnSpPr>
            <a:cxnSpLocks/>
          </p:cNvCxnSpPr>
          <p:nvPr/>
        </p:nvCxnSpPr>
        <p:spPr>
          <a:xfrm>
            <a:off x="6741041" y="2884684"/>
            <a:ext cx="0" cy="86860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4" name="Straight Arrow Connector 23">
            <a:extLst>
              <a:ext uri="{FF2B5EF4-FFF2-40B4-BE49-F238E27FC236}">
                <a16:creationId xmlns:a16="http://schemas.microsoft.com/office/drawing/2014/main" id="{0E9561F6-342C-4623-BAF2-A5CAA5A568CD}"/>
              </a:ext>
            </a:extLst>
          </p:cNvPr>
          <p:cNvCxnSpPr>
            <a:cxnSpLocks/>
          </p:cNvCxnSpPr>
          <p:nvPr/>
        </p:nvCxnSpPr>
        <p:spPr>
          <a:xfrm flipH="1" flipV="1">
            <a:off x="2764466" y="4245930"/>
            <a:ext cx="701749" cy="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6200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C21F-4EB4-49FE-AF89-5DFF0840664C}"/>
              </a:ext>
            </a:extLst>
          </p:cNvPr>
          <p:cNvSpPr>
            <a:spLocks noGrp="1"/>
          </p:cNvSpPr>
          <p:nvPr>
            <p:ph type="title"/>
          </p:nvPr>
        </p:nvSpPr>
        <p:spPr/>
        <p:txBody>
          <a:bodyPr/>
          <a:lstStyle/>
          <a:p>
            <a:r>
              <a:rPr lang="en-IN" dirty="0"/>
              <a:t>DATA FLOW DIAGRAM</a:t>
            </a:r>
          </a:p>
        </p:txBody>
      </p:sp>
      <p:sp>
        <p:nvSpPr>
          <p:cNvPr id="4" name="Rectangle: Rounded Corners 3">
            <a:extLst>
              <a:ext uri="{FF2B5EF4-FFF2-40B4-BE49-F238E27FC236}">
                <a16:creationId xmlns:a16="http://schemas.microsoft.com/office/drawing/2014/main" id="{0617945E-67E3-4DA7-8885-98CD1A9963EC}"/>
              </a:ext>
            </a:extLst>
          </p:cNvPr>
          <p:cNvSpPr/>
          <p:nvPr/>
        </p:nvSpPr>
        <p:spPr>
          <a:xfrm>
            <a:off x="468160" y="2051934"/>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IMAGE</a:t>
            </a:r>
          </a:p>
        </p:txBody>
      </p:sp>
      <p:sp>
        <p:nvSpPr>
          <p:cNvPr id="5" name="Rectangle: Rounded Corners 4">
            <a:extLst>
              <a:ext uri="{FF2B5EF4-FFF2-40B4-BE49-F238E27FC236}">
                <a16:creationId xmlns:a16="http://schemas.microsoft.com/office/drawing/2014/main" id="{BFBAEC34-7CA5-4393-9903-E58790A4D486}"/>
              </a:ext>
            </a:extLst>
          </p:cNvPr>
          <p:cNvSpPr/>
          <p:nvPr/>
        </p:nvSpPr>
        <p:spPr>
          <a:xfrm>
            <a:off x="6936299" y="2051934"/>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EMOTION DETECTED</a:t>
            </a:r>
          </a:p>
        </p:txBody>
      </p:sp>
      <p:sp>
        <p:nvSpPr>
          <p:cNvPr id="6" name="Oval 5">
            <a:extLst>
              <a:ext uri="{FF2B5EF4-FFF2-40B4-BE49-F238E27FC236}">
                <a16:creationId xmlns:a16="http://schemas.microsoft.com/office/drawing/2014/main" id="{AD178529-884A-41CD-988E-642CBE4C78B8}"/>
              </a:ext>
            </a:extLst>
          </p:cNvPr>
          <p:cNvSpPr/>
          <p:nvPr/>
        </p:nvSpPr>
        <p:spPr>
          <a:xfrm>
            <a:off x="3444949" y="1807548"/>
            <a:ext cx="2046767" cy="162676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MOOD</a:t>
            </a:r>
          </a:p>
          <a:p>
            <a:pPr algn="ctr"/>
            <a:r>
              <a:rPr lang="en-IN" dirty="0"/>
              <a:t>RECOGNITION SYSTEM</a:t>
            </a:r>
          </a:p>
        </p:txBody>
      </p:sp>
      <p:cxnSp>
        <p:nvCxnSpPr>
          <p:cNvPr id="8" name="Straight Arrow Connector 7">
            <a:extLst>
              <a:ext uri="{FF2B5EF4-FFF2-40B4-BE49-F238E27FC236}">
                <a16:creationId xmlns:a16="http://schemas.microsoft.com/office/drawing/2014/main" id="{057F39F6-04D6-4937-A9BC-98068EAAEE9D}"/>
              </a:ext>
            </a:extLst>
          </p:cNvPr>
          <p:cNvCxnSpPr/>
          <p:nvPr/>
        </p:nvCxnSpPr>
        <p:spPr>
          <a:xfrm>
            <a:off x="2243470" y="2508984"/>
            <a:ext cx="120147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 name="Straight Arrow Connector 8">
            <a:extLst>
              <a:ext uri="{FF2B5EF4-FFF2-40B4-BE49-F238E27FC236}">
                <a16:creationId xmlns:a16="http://schemas.microsoft.com/office/drawing/2014/main" id="{132F0C4C-8460-433A-AC90-9B8B0D59E6B3}"/>
              </a:ext>
            </a:extLst>
          </p:cNvPr>
          <p:cNvCxnSpPr/>
          <p:nvPr/>
        </p:nvCxnSpPr>
        <p:spPr>
          <a:xfrm>
            <a:off x="5596270" y="2511928"/>
            <a:ext cx="120147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145AD009-6DC3-45F2-A747-7D3A36CFB591}"/>
              </a:ext>
            </a:extLst>
          </p:cNvPr>
          <p:cNvSpPr txBox="1"/>
          <p:nvPr/>
        </p:nvSpPr>
        <p:spPr>
          <a:xfrm>
            <a:off x="351529" y="4348716"/>
            <a:ext cx="2327876" cy="523220"/>
          </a:xfrm>
          <a:prstGeom prst="rect">
            <a:avLst/>
          </a:prstGeom>
          <a:noFill/>
        </p:spPr>
        <p:txBody>
          <a:bodyPr wrap="square" rtlCol="0">
            <a:spAutoFit/>
          </a:bodyPr>
          <a:lstStyle/>
          <a:p>
            <a:r>
              <a:rPr lang="en-IN" sz="2800" b="1" dirty="0">
                <a:solidFill>
                  <a:schemeClr val="bg1">
                    <a:lumMod val="50000"/>
                  </a:schemeClr>
                </a:solidFill>
              </a:rPr>
              <a:t>LEVEL 0</a:t>
            </a:r>
            <a:endParaRPr lang="en-IN" b="1" dirty="0">
              <a:solidFill>
                <a:schemeClr val="bg1">
                  <a:lumMod val="50000"/>
                </a:schemeClr>
              </a:solidFill>
            </a:endParaRPr>
          </a:p>
        </p:txBody>
      </p:sp>
    </p:spTree>
    <p:extLst>
      <p:ext uri="{BB962C8B-B14F-4D97-AF65-F5344CB8AC3E}">
        <p14:creationId xmlns:p14="http://schemas.microsoft.com/office/powerpoint/2010/main" val="3632082298"/>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693</Words>
  <Application>Microsoft Office PowerPoint</Application>
  <PresentationFormat>On-screen Show (16:9)</PresentationFormat>
  <Paragraphs>95</Paragraphs>
  <Slides>20</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Comic Sans MS</vt:lpstr>
      <vt:lpstr>Montserrat</vt:lpstr>
      <vt:lpstr>Arial</vt:lpstr>
      <vt:lpstr>Lato</vt:lpstr>
      <vt:lpstr>Roboto</vt:lpstr>
      <vt:lpstr>Focus</vt:lpstr>
      <vt:lpstr>Mood Recognition System</vt:lpstr>
      <vt:lpstr>The Team </vt:lpstr>
      <vt:lpstr>Introduction</vt:lpstr>
      <vt:lpstr>Introduction</vt:lpstr>
      <vt:lpstr>Hardware Requirements / Hardware Used</vt:lpstr>
      <vt:lpstr>Module Description</vt:lpstr>
      <vt:lpstr>Module Description </vt:lpstr>
      <vt:lpstr>SYSTEM ARCHITECTURE</vt:lpstr>
      <vt:lpstr>DATA FLOW DIAGRAM</vt:lpstr>
      <vt:lpstr>DATA FLOW DIAGRAM</vt:lpstr>
      <vt:lpstr>DATA FLOW DIAGRAM</vt:lpstr>
      <vt:lpstr>USE CASE DIAGRAM</vt:lpstr>
      <vt:lpstr>Technologies / Software Requirements</vt:lpstr>
      <vt:lpstr>Reports / Outputs</vt:lpstr>
      <vt:lpstr>Reports / Outputs 2</vt:lpstr>
      <vt:lpstr>Reports / Outputs 3</vt:lpstr>
      <vt:lpstr>How will it serve the Society ? </vt:lpstr>
      <vt:lpstr>Conclusion </vt:lpstr>
      <vt:lpstr>Gantt Chart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Mood Recognition System</dc:title>
  <cp:lastModifiedBy>Ayushi Singhal</cp:lastModifiedBy>
  <cp:revision>4</cp:revision>
  <dcterms:modified xsi:type="dcterms:W3CDTF">2021-12-10T19:08:26Z</dcterms:modified>
</cp:coreProperties>
</file>